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1" r:id="rId4"/>
    <p:sldMasterId id="2147483693" r:id="rId5"/>
  </p:sldMasterIdLst>
  <p:notesMasterIdLst>
    <p:notesMasterId r:id="rId40"/>
  </p:notesMasterIdLst>
  <p:handoutMasterIdLst>
    <p:handoutMasterId r:id="rId41"/>
  </p:handoutMasterIdLst>
  <p:sldIdLst>
    <p:sldId id="699" r:id="rId6"/>
    <p:sldId id="701" r:id="rId7"/>
    <p:sldId id="702" r:id="rId8"/>
    <p:sldId id="711" r:id="rId9"/>
    <p:sldId id="747" r:id="rId10"/>
    <p:sldId id="748" r:id="rId11"/>
    <p:sldId id="703" r:id="rId12"/>
    <p:sldId id="880" r:id="rId13"/>
    <p:sldId id="710" r:id="rId14"/>
    <p:sldId id="749" r:id="rId15"/>
    <p:sldId id="755" r:id="rId16"/>
    <p:sldId id="855" r:id="rId17"/>
    <p:sldId id="856" r:id="rId18"/>
    <p:sldId id="858" r:id="rId19"/>
    <p:sldId id="859" r:id="rId20"/>
    <p:sldId id="860" r:id="rId21"/>
    <p:sldId id="861" r:id="rId22"/>
    <p:sldId id="862" r:id="rId23"/>
    <p:sldId id="863" r:id="rId24"/>
    <p:sldId id="866" r:id="rId25"/>
    <p:sldId id="867" r:id="rId26"/>
    <p:sldId id="868" r:id="rId27"/>
    <p:sldId id="869" r:id="rId28"/>
    <p:sldId id="870" r:id="rId29"/>
    <p:sldId id="800" r:id="rId30"/>
    <p:sldId id="857" r:id="rId31"/>
    <p:sldId id="871" r:id="rId32"/>
    <p:sldId id="872" r:id="rId33"/>
    <p:sldId id="873" r:id="rId34"/>
    <p:sldId id="879" r:id="rId35"/>
    <p:sldId id="874" r:id="rId36"/>
    <p:sldId id="875" r:id="rId37"/>
    <p:sldId id="876" r:id="rId38"/>
    <p:sldId id="811" r:id="rId39"/>
  </p:sldIdLst>
  <p:sldSz cx="9144000" cy="5143500" type="screen16x9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2">
          <p15:clr>
            <a:srgbClr val="A4A3A4"/>
          </p15:clr>
        </p15:guide>
        <p15:guide id="2" pos="28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56"/>
  </p:normalViewPr>
  <p:slideViewPr>
    <p:cSldViewPr showGuides="1">
      <p:cViewPr varScale="1">
        <p:scale>
          <a:sx n="105" d="100"/>
          <a:sy n="105" d="100"/>
        </p:scale>
        <p:origin x="1304" y="184"/>
      </p:cViewPr>
      <p:guideLst>
        <p:guide orient="horz" pos="1642"/>
        <p:guide pos="28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tags" Target="../tags/tag35.xml"/><Relationship Id="rId9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slideMaster" Target="../slideMasters/slideMaster4.xml"/><Relationship Id="rId1" Type="http://schemas.openxmlformats.org/officeDocument/2006/relationships/tags" Target="../tags/tag69.xml"/><Relationship Id="rId2" Type="http://schemas.openxmlformats.org/officeDocument/2006/relationships/tags" Target="../tags/tag7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slideMaster" Target="../slideMasters/slideMaster4.xml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slideMaster" Target="../slideMasters/slideMaster4.xml"/><Relationship Id="rId1" Type="http://schemas.openxmlformats.org/officeDocument/2006/relationships/tags" Target="../tags/tag79.xml"/><Relationship Id="rId2" Type="http://schemas.openxmlformats.org/officeDocument/2006/relationships/tags" Target="../tags/tag8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tags" Target="../tags/tag88.xml"/><Relationship Id="rId6" Type="http://schemas.openxmlformats.org/officeDocument/2006/relationships/tags" Target="../tags/tag89.xml"/><Relationship Id="rId7" Type="http://schemas.openxmlformats.org/officeDocument/2006/relationships/slideMaster" Target="../slideMasters/slideMaster4.xml"/><Relationship Id="rId1" Type="http://schemas.openxmlformats.org/officeDocument/2006/relationships/tags" Target="../tags/tag84.xml"/><Relationship Id="rId2" Type="http://schemas.openxmlformats.org/officeDocument/2006/relationships/tags" Target="../tags/tag8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tags" Target="../tags/tag94.xml"/><Relationship Id="rId6" Type="http://schemas.openxmlformats.org/officeDocument/2006/relationships/tags" Target="../tags/tag95.xml"/><Relationship Id="rId7" Type="http://schemas.openxmlformats.org/officeDocument/2006/relationships/tags" Target="../tags/tag96.xml"/><Relationship Id="rId8" Type="http://schemas.openxmlformats.org/officeDocument/2006/relationships/tags" Target="../tags/tag97.xml"/><Relationship Id="rId9" Type="http://schemas.openxmlformats.org/officeDocument/2006/relationships/slideMaster" Target="../slideMasters/slideMaster4.xml"/><Relationship Id="rId1" Type="http://schemas.openxmlformats.org/officeDocument/2006/relationships/tags" Target="../tags/tag90.xml"/><Relationship Id="rId2" Type="http://schemas.openxmlformats.org/officeDocument/2006/relationships/tags" Target="../tags/tag9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4" Type="http://schemas.openxmlformats.org/officeDocument/2006/relationships/tags" Target="../tags/tag101.xml"/><Relationship Id="rId5" Type="http://schemas.openxmlformats.org/officeDocument/2006/relationships/slideMaster" Target="../slideMasters/slideMaster4.xml"/><Relationship Id="rId1" Type="http://schemas.openxmlformats.org/officeDocument/2006/relationships/tags" Target="../tags/tag98.xml"/><Relationship Id="rId2" Type="http://schemas.openxmlformats.org/officeDocument/2006/relationships/tags" Target="../tags/tag9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slideMaster" Target="../slideMasters/slideMaster4.xm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tags" Target="../tags/tag109.xml"/><Relationship Id="rId6" Type="http://schemas.openxmlformats.org/officeDocument/2006/relationships/tags" Target="../tags/tag110.xml"/><Relationship Id="rId7" Type="http://schemas.openxmlformats.org/officeDocument/2006/relationships/slideMaster" Target="../slideMasters/slideMaster4.xml"/><Relationship Id="rId1" Type="http://schemas.openxmlformats.org/officeDocument/2006/relationships/tags" Target="../tags/tag105.xml"/><Relationship Id="rId2" Type="http://schemas.openxmlformats.org/officeDocument/2006/relationships/tags" Target="../tags/tag10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4" Type="http://schemas.openxmlformats.org/officeDocument/2006/relationships/tags" Target="../tags/tag114.xml"/><Relationship Id="rId5" Type="http://schemas.openxmlformats.org/officeDocument/2006/relationships/tags" Target="../tags/tag115.xml"/><Relationship Id="rId6" Type="http://schemas.openxmlformats.org/officeDocument/2006/relationships/slideMaster" Target="../slideMasters/slideMaster4.xml"/><Relationship Id="rId1" Type="http://schemas.openxmlformats.org/officeDocument/2006/relationships/tags" Target="../tags/tag111.xml"/><Relationship Id="rId2" Type="http://schemas.openxmlformats.org/officeDocument/2006/relationships/tags" Target="../tags/tag1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4" Type="http://schemas.openxmlformats.org/officeDocument/2006/relationships/tags" Target="../tags/tag119.xml"/><Relationship Id="rId5" Type="http://schemas.openxmlformats.org/officeDocument/2006/relationships/slideMaster" Target="../slideMasters/slideMaster4.xml"/><Relationship Id="rId1" Type="http://schemas.openxmlformats.org/officeDocument/2006/relationships/tags" Target="../tags/tag116.xml"/><Relationship Id="rId2" Type="http://schemas.openxmlformats.org/officeDocument/2006/relationships/tags" Target="../tags/tag11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slideMaster" Target="../slideMasters/slideMaster4.xml"/><Relationship Id="rId1" Type="http://schemas.openxmlformats.org/officeDocument/2006/relationships/tags" Target="../tags/tag120.xml"/><Relationship Id="rId2" Type="http://schemas.openxmlformats.org/officeDocument/2006/relationships/tags" Target="../tags/tag12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8" Type="http://schemas.openxmlformats.org/officeDocument/2006/relationships/tags" Target="../tags/tag6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3" Type="http://schemas.openxmlformats.org/officeDocument/2006/relationships/tags" Target="../tags/tag63.xml"/><Relationship Id="rId14" Type="http://schemas.openxmlformats.org/officeDocument/2006/relationships/tags" Target="../tags/tag64.xml"/><Relationship Id="rId15" Type="http://schemas.openxmlformats.org/officeDocument/2006/relationships/tags" Target="../tags/tag65.xml"/><Relationship Id="rId16" Type="http://schemas.openxmlformats.org/officeDocument/2006/relationships/tags" Target="../tags/tag66.xml"/><Relationship Id="rId17" Type="http://schemas.openxmlformats.org/officeDocument/2006/relationships/tags" Target="../tags/tag67.xml"/><Relationship Id="rId18" Type="http://schemas.openxmlformats.org/officeDocument/2006/relationships/tags" Target="../tags/tag68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 indent="-3259455"/>
            <a:r>
              <a:rPr lang="en-US" altLang="zh-CN" dirty="0"/>
              <a:t>Second level</a:t>
            </a:r>
          </a:p>
          <a:p>
            <a:pPr lvl="2" indent="-3038475"/>
            <a:r>
              <a:rPr lang="en-US" altLang="zh-CN" dirty="0"/>
              <a:t>Third level</a:t>
            </a:r>
          </a:p>
          <a:p>
            <a:pPr lvl="3" indent="-3634105"/>
            <a:r>
              <a:rPr lang="en-US" altLang="zh-CN" dirty="0"/>
              <a:t>Fourth level</a:t>
            </a:r>
          </a:p>
          <a:p>
            <a:pPr lvl="4" indent="-3634105"/>
            <a:r>
              <a:rPr lang="en-US" altLang="zh-CN" dirty="0"/>
              <a:t>Fifth level</a:t>
            </a:r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35F75-FA20-BF4C-88E5-83C9B37BBBDF}" type="datetimeFigureOut">
              <a:rPr kumimoji="1" lang="zh-CN" altLang="en-US" smtClean="0"/>
              <a:t>2021/10/12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941A-E8BC-414B-B305-F8FC1563F87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26.xml"/><Relationship Id="rId2" Type="http://schemas.openxmlformats.org/officeDocument/2006/relationships/slideLayout" Target="../slideLayouts/slideLayout24.xml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tags" Target="../tags/tag125.xml"/><Relationship Id="rId2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3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学生</a:t>
            </a: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lstStyle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lstStyle/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915" y="2498725"/>
            <a:ext cx="6218555" cy="25882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6665" y="2891790"/>
            <a:ext cx="2746375" cy="132207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输入账号（账号为手机号）、密码，点击学生登录</a:t>
            </a:r>
          </a:p>
          <a:p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如用小程序快捷登录的，没有设置密码，可以点忘记密码，设置一个密码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003040" y="3321685"/>
            <a:ext cx="390525" cy="213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980430" y="3475355"/>
            <a:ext cx="291465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输入账号和密码，如微信小程序已登录，可以扫码登录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5227320" y="3475355"/>
            <a:ext cx="753110" cy="1168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5" y="466090"/>
            <a:ext cx="6615430" cy="20326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6582410" y="845820"/>
            <a:ext cx="2188210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学生登录  </a:t>
            </a:r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，如还未注册账号，需要点击学生注册，进行注册。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5720080" y="676910"/>
            <a:ext cx="774700" cy="310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学生移动端操作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学生校友邦微信小程序的操作说明</a:t>
            </a: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lstStyle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lstStyle/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12060" y="607060"/>
            <a:ext cx="412051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注册认证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4. 签到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5. 提交周日志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提交三方协议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7.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8.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玩转校友邦：机会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9.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玩转校友邦：消息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10.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客服与反馈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3.1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注册认证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090" y="1511935"/>
            <a:ext cx="1545590" cy="3418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255" y="1494790"/>
            <a:ext cx="1475740" cy="3435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130" y="466090"/>
            <a:ext cx="737743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账号注册，</a:t>
            </a:r>
            <a:r>
              <a:rPr lang="zh-CN" altLang="en-US" b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立即登录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微信快速登录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学籍认证，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录入学籍信息“立即认证”</a:t>
            </a:r>
            <a:endParaRPr kumimoji="0" lang="en-US" altLang="zh-CN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" name="框架 6"/>
          <p:cNvSpPr/>
          <p:nvPr/>
        </p:nvSpPr>
        <p:spPr>
          <a:xfrm>
            <a:off x="4752340" y="4015105"/>
            <a:ext cx="1404620" cy="2940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65" y="1494790"/>
            <a:ext cx="1499235" cy="3435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275" y="1494790"/>
            <a:ext cx="1602105" cy="3435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3.2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实习报名</a:t>
            </a:r>
            <a:r>
              <a:rPr lang="en-US" altLang="zh-CN"/>
              <a:t>-</a:t>
            </a:r>
            <a:r>
              <a:rPr lang="zh-CN" altLang="en-US"/>
              <a:t>自主实习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649605"/>
            <a:ext cx="1776730" cy="40043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75" y="649605"/>
            <a:ext cx="1764665" cy="3991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010" y="649605"/>
            <a:ext cx="1815465" cy="399161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6146800" y="2346960"/>
            <a:ext cx="601345" cy="215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696585" y="1403350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5189220" y="2121535"/>
            <a:ext cx="342900" cy="467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448945" y="1581785"/>
            <a:ext cx="450215" cy="539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205" y="1242060"/>
            <a:ext cx="51943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自主实习学生点此提交岗位报名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280160"/>
            <a:ext cx="1605915" cy="36188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学生移动端操作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实习报名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集中实习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1279525"/>
            <a:ext cx="1645920" cy="3602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2720" y="404495"/>
            <a:ext cx="8388985" cy="87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实习报名(集中实习)，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去报名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确认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如果显示未邀请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即您不在集中实习的学生范围内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可联系学校相关管理员老师处理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341630" y="1929130"/>
            <a:ext cx="405130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205" y="1434465"/>
            <a:ext cx="5194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点击实习报名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041650" y="2424430"/>
            <a:ext cx="26987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76905" y="2761615"/>
            <a:ext cx="5194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080" y="1279525"/>
            <a:ext cx="1668780" cy="3603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860" y="1242060"/>
            <a:ext cx="1676400" cy="35737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260" y="1242060"/>
            <a:ext cx="1608455" cy="36404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362190" y="3504565"/>
            <a:ext cx="148844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如果开始就能在我的实习下看到对应实习计划，点实习任务是已参与状态，那么无需报名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3.3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查看实习任务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55" y="1000125"/>
            <a:ext cx="1706880" cy="37433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10" y="1000125"/>
            <a:ext cx="2080895" cy="3802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65" y="1000125"/>
            <a:ext cx="2004060" cy="3802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查看详情   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236970" y="2256790"/>
            <a:ext cx="449580" cy="134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278130" y="2542540"/>
            <a:ext cx="4044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</a:p>
        </p:txBody>
      </p:sp>
      <p:sp>
        <p:nvSpPr>
          <p:cNvPr id="11" name="文本框 5"/>
          <p:cNvSpPr txBox="1"/>
          <p:nvPr/>
        </p:nvSpPr>
        <p:spPr>
          <a:xfrm>
            <a:off x="2793365" y="1557655"/>
            <a:ext cx="59118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点击实习任务，可查看计划具体要求</a:t>
            </a:r>
            <a:endParaRPr lang="en-US" altLang="zh-CN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46760" y="4058920"/>
            <a:ext cx="629920" cy="358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696585" y="1075690"/>
            <a:ext cx="6661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查看详情，可查看实习要求和项目信息，包括指导老师信息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56610" y="2211705"/>
            <a:ext cx="405130" cy="90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2210435" y="2391410"/>
            <a:ext cx="561340" cy="255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4076700" y="1626870"/>
            <a:ext cx="161988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3.4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签到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080135"/>
            <a:ext cx="1677035" cy="3678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727" y="1139514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4076901" y="3690793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</a:p>
        </p:txBody>
      </p:sp>
      <p:cxnSp>
        <p:nvCxnSpPr>
          <p:cNvPr id="29" name="直接箭头连接符 4"/>
          <p:cNvCxnSpPr/>
          <p:nvPr/>
        </p:nvCxnSpPr>
        <p:spPr>
          <a:xfrm flipH="1" flipV="1">
            <a:off x="3671570" y="1620520"/>
            <a:ext cx="540385" cy="1797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2771487" y="3104988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67022" y="1530469"/>
            <a:ext cx="14550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如同时参与多个实习计划</a:t>
            </a:r>
            <a:r>
              <a:rPr lang="en-US" altLang="zh-CN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项目需要签到，可以点此切换，如右图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290" y="54038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签到，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签到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4121785" y="3465195"/>
            <a:ext cx="26987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344410" y="1136015"/>
            <a:ext cx="15925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在小程序，我的</a:t>
            </a:r>
            <a:r>
              <a:rPr lang="en-US" altLang="zh-CN"/>
              <a:t>→</a:t>
            </a:r>
            <a:r>
              <a:rPr lang="zh-CN" altLang="en-US">
                <a:ea typeface="宋体" panose="02010600030101010101" pitchFamily="2" charset="-122"/>
              </a:rPr>
              <a:t>设置中，可以设置自动签到，在</a:t>
            </a:r>
          </a:p>
          <a:p>
            <a:r>
              <a:rPr lang="en-US" altLang="zh-CN">
                <a:ea typeface="宋体" panose="02010600030101010101" pitchFamily="2" charset="-122"/>
              </a:rPr>
              <a:t>1.</a:t>
            </a:r>
            <a:r>
              <a:rPr lang="zh-CN" altLang="en-US">
                <a:ea typeface="宋体" panose="02010600030101010101" pitchFamily="2" charset="-122"/>
              </a:rPr>
              <a:t>进入正常签到范围；</a:t>
            </a:r>
          </a:p>
          <a:p>
            <a:r>
              <a:rPr lang="en-US" altLang="zh-CN">
                <a:ea typeface="宋体" panose="02010600030101010101" pitchFamily="2" charset="-122"/>
              </a:rPr>
              <a:t>2.</a:t>
            </a:r>
            <a:r>
              <a:rPr lang="zh-CN" altLang="en-US">
                <a:ea typeface="宋体" panose="02010600030101010101" pitchFamily="2" charset="-122"/>
              </a:rPr>
              <a:t>打开小程序；</a:t>
            </a:r>
            <a:r>
              <a:rPr lang="en-US" altLang="zh-CN">
                <a:ea typeface="宋体" panose="02010600030101010101" pitchFamily="2" charset="-122"/>
              </a:rPr>
              <a:t>3.</a:t>
            </a:r>
            <a:r>
              <a:rPr lang="zh-CN" altLang="en-US">
                <a:ea typeface="宋体" panose="02010600030101010101" pitchFamily="2" charset="-122"/>
              </a:rPr>
              <a:t>还未签到的情况下，</a:t>
            </a:r>
          </a:p>
          <a:p>
            <a:r>
              <a:rPr lang="zh-CN" altLang="en-US">
                <a:ea typeface="宋体" panose="02010600030101010101" pitchFamily="2" charset="-122"/>
              </a:rPr>
              <a:t>可自动签到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" y="1047115"/>
            <a:ext cx="1626235" cy="3684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5" y="1118235"/>
            <a:ext cx="1583690" cy="36442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3.5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提交周日志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118235"/>
            <a:ext cx="1663700" cy="3644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845" y="1028065"/>
            <a:ext cx="1724025" cy="3734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030" y="1028065"/>
            <a:ext cx="1724025" cy="3733800"/>
          </a:xfrm>
          <a:prstGeom prst="rect">
            <a:avLst/>
          </a:prstGeom>
        </p:spPr>
      </p:pic>
      <p:sp>
        <p:nvSpPr>
          <p:cNvPr id="33" name="文本框 5"/>
          <p:cNvSpPr txBox="1"/>
          <p:nvPr/>
        </p:nvSpPr>
        <p:spPr>
          <a:xfrm>
            <a:off x="2771880" y="2963217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</a:p>
        </p:txBody>
      </p:sp>
      <p:sp>
        <p:nvSpPr>
          <p:cNvPr id="17" name="矩形 16"/>
          <p:cNvSpPr/>
          <p:nvPr/>
        </p:nvSpPr>
        <p:spPr>
          <a:xfrm>
            <a:off x="6971182" y="3548584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510" y="55372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提交周日志，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周日志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“+”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号，写周日志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475740" y="1923415"/>
            <a:ext cx="813435" cy="514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3626485" y="3368040"/>
            <a:ext cx="450215" cy="7200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7722235" y="3053080"/>
            <a:ext cx="270510" cy="495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214880" y="1271905"/>
            <a:ext cx="196850" cy="3291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点击周日志或实习任务去提交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21225" y="2069465"/>
            <a:ext cx="1866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移动端提交周日志可以在左下角直接插入图片，但不支持上传附件，如上传附件需要到网页端提交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328410" y="3368040"/>
            <a:ext cx="763905" cy="1147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3.6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提交三方协议</a:t>
            </a:r>
            <a:r>
              <a:rPr lang="en-US" altLang="zh-CN"/>
              <a:t>(</a:t>
            </a:r>
            <a:r>
              <a:rPr lang="zh-CN" altLang="zh-CN"/>
              <a:t>按学校设置要求）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787400"/>
            <a:ext cx="1844040" cy="4183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155" y="787400"/>
            <a:ext cx="1892935" cy="418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415" y="787400"/>
            <a:ext cx="1848485" cy="4197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715" y="787400"/>
            <a:ext cx="1884045" cy="4183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5290" y="436880"/>
            <a:ext cx="84118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路径：成长</a:t>
            </a:r>
            <a:r>
              <a:rPr lang="en-US" altLang="zh-CN"/>
              <a:t>→</a:t>
            </a:r>
            <a:r>
              <a:rPr lang="zh-CN" altLang="en-US">
                <a:ea typeface="宋体" panose="02010600030101010101" pitchFamily="2" charset="-122"/>
              </a:rPr>
              <a:t>实习任务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三方协议去提交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网页端下载模板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拍照提交或网页端提交</a:t>
            </a:r>
            <a:r>
              <a:rPr lang="en-US" altLang="zh-CN">
                <a:ea typeface="宋体" panose="02010600030101010101" pitchFamily="2" charset="-122"/>
              </a:rPr>
              <a:t>pdf</a:t>
            </a:r>
            <a:r>
              <a:rPr lang="zh-CN" altLang="en-US">
                <a:ea typeface="宋体" panose="02010600030101010101" pitchFamily="2" charset="-122"/>
              </a:rPr>
              <a:t>文档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</a:p>
        </p:txBody>
      </p:sp>
      <p:sp>
        <p:nvSpPr>
          <p:cNvPr id="8" name="矩形 7"/>
          <p:cNvSpPr/>
          <p:nvPr/>
        </p:nvSpPr>
        <p:spPr>
          <a:xfrm>
            <a:off x="2924810" y="222885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</a:p>
        </p:txBody>
      </p:sp>
      <p:sp>
        <p:nvSpPr>
          <p:cNvPr id="12" name="矩形 11"/>
          <p:cNvSpPr/>
          <p:nvPr/>
        </p:nvSpPr>
        <p:spPr>
          <a:xfrm>
            <a:off x="2890520" y="1929765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</a:p>
        </p:txBody>
      </p:sp>
      <p:sp>
        <p:nvSpPr>
          <p:cNvPr id="6" name="矩形 5"/>
          <p:cNvSpPr/>
          <p:nvPr/>
        </p:nvSpPr>
        <p:spPr>
          <a:xfrm>
            <a:off x="2224723" y="186309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</a:p>
        </p:txBody>
      </p:sp>
      <p:sp>
        <p:nvSpPr>
          <p:cNvPr id="72" name="矩形 71"/>
          <p:cNvSpPr/>
          <p:nvPr/>
        </p:nvSpPr>
        <p:spPr>
          <a:xfrm>
            <a:off x="2924651" y="318182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学生校友邦微信小程序的操作说明</a:t>
            </a:r>
          </a:p>
        </p:txBody>
      </p:sp>
      <p:sp>
        <p:nvSpPr>
          <p:cNvPr id="73" name="矩形 72"/>
          <p:cNvSpPr/>
          <p:nvPr/>
        </p:nvSpPr>
        <p:spPr>
          <a:xfrm>
            <a:off x="2890520" y="290004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学生移动端操作</a:t>
            </a:r>
          </a:p>
        </p:txBody>
      </p:sp>
      <p:sp>
        <p:nvSpPr>
          <p:cNvPr id="70" name="矩形 69"/>
          <p:cNvSpPr/>
          <p:nvPr/>
        </p:nvSpPr>
        <p:spPr>
          <a:xfrm>
            <a:off x="2204244" y="2832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</a:p>
        </p:txBody>
      </p:sp>
      <p:sp>
        <p:nvSpPr>
          <p:cNvPr id="77" name="矩形 76"/>
          <p:cNvSpPr/>
          <p:nvPr/>
        </p:nvSpPr>
        <p:spPr>
          <a:xfrm>
            <a:off x="6043136" y="2228374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学生账号注册登录</a:t>
            </a:r>
          </a:p>
        </p:txBody>
      </p:sp>
      <p:sp>
        <p:nvSpPr>
          <p:cNvPr id="78" name="矩形 77"/>
          <p:cNvSpPr/>
          <p:nvPr/>
        </p:nvSpPr>
        <p:spPr>
          <a:xfrm>
            <a:off x="6008846" y="1929765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</a:p>
        </p:txBody>
      </p:sp>
      <p:sp>
        <p:nvSpPr>
          <p:cNvPr id="76" name="矩形 75"/>
          <p:cNvSpPr/>
          <p:nvPr/>
        </p:nvSpPr>
        <p:spPr>
          <a:xfrm>
            <a:off x="5268754" y="186309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</a:p>
        </p:txBody>
      </p:sp>
      <p:sp>
        <p:nvSpPr>
          <p:cNvPr id="82" name="矩形 81"/>
          <p:cNvSpPr/>
          <p:nvPr/>
        </p:nvSpPr>
        <p:spPr>
          <a:xfrm>
            <a:off x="6043295" y="3182620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学生校友邦电脑网页的操作说明</a:t>
            </a:r>
          </a:p>
        </p:txBody>
      </p:sp>
      <p:sp>
        <p:nvSpPr>
          <p:cNvPr id="83" name="矩形 82"/>
          <p:cNvSpPr/>
          <p:nvPr/>
        </p:nvSpPr>
        <p:spPr>
          <a:xfrm>
            <a:off x="6009005" y="2900045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学生电脑网页操作</a:t>
            </a:r>
          </a:p>
        </p:txBody>
      </p:sp>
      <p:sp>
        <p:nvSpPr>
          <p:cNvPr id="81" name="矩形 80"/>
          <p:cNvSpPr/>
          <p:nvPr/>
        </p:nvSpPr>
        <p:spPr>
          <a:xfrm>
            <a:off x="5273834" y="2832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lstStyle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lstStyle/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企业评价</a:t>
            </a:r>
          </a:p>
        </p:txBody>
      </p:sp>
      <p:sp>
        <p:nvSpPr>
          <p:cNvPr id="28685" name="文本框 10"/>
          <p:cNvSpPr txBox="1"/>
          <p:nvPr/>
        </p:nvSpPr>
        <p:spPr>
          <a:xfrm>
            <a:off x="5636260" y="1084580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noProof="1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noProof="1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305" y="930627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687" y="1010466"/>
            <a:ext cx="1709313" cy="37019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9225" y="4241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邀请企业评价（没有此按钮，代表老师未要求）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6190615" y="314071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517650" y="292354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80" y="1010285"/>
            <a:ext cx="1631950" cy="370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对实习过程、老师的评价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2875" y="46609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455" y="1010285"/>
            <a:ext cx="1908175" cy="339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712" y="1010466"/>
            <a:ext cx="1709313" cy="3701928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1517650" y="292354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0" y="1010285"/>
            <a:ext cx="1631950" cy="370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3.8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玩转校友邦：机会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466090"/>
            <a:ext cx="2004060" cy="4480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645" y="466090"/>
            <a:ext cx="1927860" cy="4518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325" y="466090"/>
            <a:ext cx="1988820" cy="449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600" y="466090"/>
            <a:ext cx="1935480" cy="454152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202565" y="4146550"/>
            <a:ext cx="434340" cy="561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93726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140589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181102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670175" y="2479040"/>
            <a:ext cx="18300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企业宣讲会，可随时了解企业或参与课程，寻找工作岗位或提升自己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38700" y="264668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可参与本校或其他学校公开的双选会，寻找工作岗位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918325" y="49784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话题互动分享，和全国的学生交流分享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3.9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玩转校友邦：消息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30" y="466090"/>
            <a:ext cx="1988820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370" y="466090"/>
            <a:ext cx="2065020" cy="4465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945" y="466090"/>
            <a:ext cx="1958340" cy="447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77895" y="3708400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与指导老师、同学交流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1355" y="3473450"/>
            <a:ext cx="20300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查看各项消息提示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55385" y="2550795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校友会，寻找各年级校友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" y="591820"/>
            <a:ext cx="1741170" cy="3958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3.10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客服与反馈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015" y="591820"/>
            <a:ext cx="1868805" cy="4001770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630555" y="455041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282055" y="1716405"/>
            <a:ext cx="360045" cy="180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282055" y="2166620"/>
            <a:ext cx="360045" cy="9785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345" y="591820"/>
            <a:ext cx="1785620" cy="4052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学生电脑网页操作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学生校友邦电脑网页的操作说明</a:t>
            </a: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lstStyle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lstStyle/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42515" y="1219200"/>
            <a:ext cx="41205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、预实习报告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、三方协议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、实习报告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实习成绩鉴定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8155" y="3485515"/>
            <a:ext cx="5647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注意：学籍认证、提交周日志、提交自主实习岗位、提交实习评价等操作也可以在</a:t>
            </a:r>
            <a:r>
              <a:rPr lang="en-US" altLang="zh-CN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PC</a:t>
            </a:r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网页端操作，但移动端更方便。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4.1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主界面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559435"/>
            <a:ext cx="8435340" cy="44348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20060" y="1584325"/>
            <a:ext cx="46189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登录后，点击我要实习，进入实习的主界面，如果点击报错或退出，可以看下左侧标注为主，是否有去认证的提示，如果有表示学籍还未认证，需要先点击认证学籍。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4.1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主界面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995680"/>
            <a:ext cx="7962900" cy="2850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90160" y="1536065"/>
            <a:ext cx="3154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点击左侧主菜单，可进入相应模块，比如三方协议、周志、实习报告等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4.2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预实习报告</a:t>
            </a:r>
          </a:p>
        </p:txBody>
      </p:sp>
      <p:pic>
        <p:nvPicPr>
          <p:cNvPr id="3" name="图片 2" descr="V9JBN3@E9X084ZM4DZ$$)R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5755" y="676275"/>
            <a:ext cx="8358505" cy="344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平台角色和流程概述</a:t>
            </a: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lstStyle/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校友邦平台角色介绍和整体流程概述</a:t>
            </a: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lstStyle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lstStyle/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4.3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三方协议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834390"/>
            <a:ext cx="8583295" cy="36309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72210" y="3688080"/>
            <a:ext cx="7648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移动端和网页端都可以提交三方协议，但移动端只能提交图片格式，网页端可以提交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pdf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文档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4.4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实习报告</a:t>
            </a:r>
            <a:r>
              <a:rPr lang="en-US" altLang="zh-CN"/>
              <a:t>-</a:t>
            </a:r>
            <a:r>
              <a:rPr lang="zh-CN" altLang="en-US"/>
              <a:t>上传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5" y="2858770"/>
            <a:ext cx="78854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5" y="1009650"/>
            <a:ext cx="7770495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8" name="文本框 14"/>
          <p:cNvSpPr txBox="1"/>
          <p:nvPr/>
        </p:nvSpPr>
        <p:spPr>
          <a:xfrm>
            <a:off x="1555115" y="2255203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</a:p>
        </p:txBody>
      </p:sp>
      <p:sp>
        <p:nvSpPr>
          <p:cNvPr id="38922" name="文本框 12"/>
          <p:cNvSpPr txBox="1"/>
          <p:nvPr/>
        </p:nvSpPr>
        <p:spPr>
          <a:xfrm>
            <a:off x="6713220" y="292925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下载报告模板</a:t>
            </a:r>
          </a:p>
        </p:txBody>
      </p:sp>
      <p:sp>
        <p:nvSpPr>
          <p:cNvPr id="38925" name="文本框 18"/>
          <p:cNvSpPr txBox="1"/>
          <p:nvPr/>
        </p:nvSpPr>
        <p:spPr>
          <a:xfrm>
            <a:off x="5305743" y="4535170"/>
            <a:ext cx="23431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上传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7649210" y="2522220"/>
            <a:ext cx="283845" cy="4070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1271270" y="2750820"/>
            <a:ext cx="40449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5652135" y="4395470"/>
            <a:ext cx="22479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9285" y="41084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下载报告模板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4.4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实习报告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导出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" y="1051560"/>
            <a:ext cx="7820025" cy="3838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41" name="文本框 14"/>
          <p:cNvSpPr txBox="1"/>
          <p:nvPr/>
        </p:nvSpPr>
        <p:spPr>
          <a:xfrm>
            <a:off x="1413510" y="396621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</a:p>
        </p:txBody>
      </p:sp>
      <p:sp>
        <p:nvSpPr>
          <p:cNvPr id="39944" name="文本框 12"/>
          <p:cNvSpPr txBox="1"/>
          <p:nvPr/>
        </p:nvSpPr>
        <p:spPr>
          <a:xfrm>
            <a:off x="3105785" y="279463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</a:p>
        </p:txBody>
      </p:sp>
      <p:sp>
        <p:nvSpPr>
          <p:cNvPr id="39946" name="文本框 18"/>
          <p:cNvSpPr txBox="1"/>
          <p:nvPr/>
        </p:nvSpPr>
        <p:spPr>
          <a:xfrm>
            <a:off x="6786880" y="3889058"/>
            <a:ext cx="14700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导出实习手册</a:t>
            </a: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88" y="219773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" name="直接箭头连接符 16"/>
          <p:cNvCxnSpPr/>
          <p:nvPr/>
        </p:nvCxnSpPr>
        <p:spPr>
          <a:xfrm flipH="1">
            <a:off x="1240155" y="4394200"/>
            <a:ext cx="37528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944" idx="0"/>
          </p:cNvCxnSpPr>
          <p:nvPr/>
        </p:nvCxnSpPr>
        <p:spPr>
          <a:xfrm flipV="1">
            <a:off x="3839210" y="2552700"/>
            <a:ext cx="89535" cy="241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263130" y="3650615"/>
            <a:ext cx="36004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0385" y="39751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已通过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导出实习手册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4.5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实习成绩鉴定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" y="243522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" y="890905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6" name="文本框 14"/>
          <p:cNvSpPr txBox="1"/>
          <p:nvPr/>
        </p:nvSpPr>
        <p:spPr>
          <a:xfrm>
            <a:off x="1173480" y="1981835"/>
            <a:ext cx="14478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实习成绩鉴定</a:t>
            </a:r>
          </a:p>
        </p:txBody>
      </p:sp>
      <p:sp>
        <p:nvSpPr>
          <p:cNvPr id="40969" name="文本框 12"/>
          <p:cNvSpPr txBox="1"/>
          <p:nvPr/>
        </p:nvSpPr>
        <p:spPr>
          <a:xfrm>
            <a:off x="6330950" y="2352675"/>
            <a:ext cx="11176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自我鉴定</a:t>
            </a: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8663"/>
            <a:ext cx="21828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根据提示编辑自我小结</a:t>
            </a:r>
          </a:p>
        </p:txBody>
      </p:sp>
      <p:sp>
        <p:nvSpPr>
          <p:cNvPr id="11" name="椭圆 10"/>
          <p:cNvSpPr/>
          <p:nvPr/>
        </p:nvSpPr>
        <p:spPr>
          <a:xfrm>
            <a:off x="2006600" y="347821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910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2621280" y="4038600"/>
            <a:ext cx="294449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鉴定项目由学校老师配置是否需要</a:t>
            </a:r>
          </a:p>
        </p:txBody>
      </p:sp>
      <p:sp>
        <p:nvSpPr>
          <p:cNvPr id="40977" name="文本框 20"/>
          <p:cNvSpPr txBox="1"/>
          <p:nvPr/>
        </p:nvSpPr>
        <p:spPr>
          <a:xfrm>
            <a:off x="6526530" y="4038283"/>
            <a:ext cx="2368550" cy="650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鉴定完成导出鉴定表打印带去实习企业盖章上交学校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1192530" y="2352675"/>
            <a:ext cx="274320" cy="1847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6943725" y="1873885"/>
            <a:ext cx="125095" cy="360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597015" y="3478530"/>
            <a:ext cx="58547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0977" idx="0"/>
          </p:cNvCxnSpPr>
          <p:nvPr/>
        </p:nvCxnSpPr>
        <p:spPr>
          <a:xfrm flipV="1">
            <a:off x="7710805" y="3118485"/>
            <a:ext cx="101600" cy="9201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7950" y="349250"/>
            <a:ext cx="892873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实习成绩鉴定表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完成老师设置的鉴定项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导出实习成绩鉴定表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3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lstStyle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lstStyle/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20090"/>
            <a:ext cx="594360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C51A2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（管理员、实习负责老师）</a:t>
            </a: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教务管理（管理员）</a:t>
            </a: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、周日志和实习报告批阅、实习成绩鉴定；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、部分统计信息查看。</a:t>
            </a: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、查看统计报表等。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、签到考勤；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、提交成绩鉴定等。</a:t>
            </a: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流程概述</a:t>
            </a:r>
          </a:p>
        </p:txBody>
      </p:sp>
      <p:sp>
        <p:nvSpPr>
          <p:cNvPr id="59" name="燕尾形 58"/>
          <p:cNvSpPr/>
          <p:nvPr/>
        </p:nvSpPr>
        <p:spPr>
          <a:xfrm>
            <a:off x="2591753" y="2308860"/>
            <a:ext cx="1285399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62" name="文本占位符 1"/>
          <p:cNvSpPr/>
          <p:nvPr/>
        </p:nvSpPr>
        <p:spPr>
          <a:xfrm>
            <a:off x="2552224" y="1716405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实习基地管理</a:t>
            </a:r>
          </a:p>
        </p:txBody>
      </p:sp>
      <p:sp>
        <p:nvSpPr>
          <p:cNvPr id="174" name="矩形 173"/>
          <p:cNvSpPr/>
          <p:nvPr/>
        </p:nvSpPr>
        <p:spPr>
          <a:xfrm>
            <a:off x="2575084" y="2907030"/>
            <a:ext cx="1454468" cy="89916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导入实习基地和实习点，规范实习流程（可选），一般由教务管理或实习负责人操作</a:t>
            </a:r>
          </a:p>
        </p:txBody>
      </p:sp>
      <p:sp>
        <p:nvSpPr>
          <p:cNvPr id="9" name="燕尾形 8"/>
          <p:cNvSpPr/>
          <p:nvPr/>
        </p:nvSpPr>
        <p:spPr>
          <a:xfrm>
            <a:off x="1303020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8" name="文本占位符 1"/>
          <p:cNvSpPr/>
          <p:nvPr/>
        </p:nvSpPr>
        <p:spPr>
          <a:xfrm>
            <a:off x="1271111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基础信息录入</a:t>
            </a:r>
          </a:p>
        </p:txBody>
      </p:sp>
      <p:sp>
        <p:nvSpPr>
          <p:cNvPr id="19" name="矩形 18"/>
          <p:cNvSpPr/>
          <p:nvPr/>
        </p:nvSpPr>
        <p:spPr>
          <a:xfrm>
            <a:off x="1293971" y="1635919"/>
            <a:ext cx="1421606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导入基础信息，一般由教务管理操作</a:t>
            </a:r>
          </a:p>
        </p:txBody>
      </p:sp>
      <p:sp>
        <p:nvSpPr>
          <p:cNvPr id="25" name="燕尾形 24"/>
          <p:cNvSpPr/>
          <p:nvPr/>
        </p:nvSpPr>
        <p:spPr>
          <a:xfrm>
            <a:off x="387715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9" name="文本占位符 1"/>
          <p:cNvSpPr/>
          <p:nvPr/>
        </p:nvSpPr>
        <p:spPr>
          <a:xfrm>
            <a:off x="383857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实习计划创建</a:t>
            </a:r>
          </a:p>
        </p:txBody>
      </p:sp>
      <p:sp>
        <p:nvSpPr>
          <p:cNvPr id="30" name="矩形 29"/>
          <p:cNvSpPr/>
          <p:nvPr/>
        </p:nvSpPr>
        <p:spPr>
          <a:xfrm>
            <a:off x="3861435" y="1635919"/>
            <a:ext cx="1423511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创建实习计划，一般由实习负责人操作。创建完毕学生开始参与实习计划。</a:t>
            </a:r>
          </a:p>
        </p:txBody>
      </p:sp>
      <p:sp>
        <p:nvSpPr>
          <p:cNvPr id="46" name="燕尾形 45"/>
          <p:cNvSpPr/>
          <p:nvPr/>
        </p:nvSpPr>
        <p:spPr>
          <a:xfrm>
            <a:off x="5163979" y="2310765"/>
            <a:ext cx="1284923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3" name="文本占位符 1"/>
          <p:cNvSpPr/>
          <p:nvPr/>
        </p:nvSpPr>
        <p:spPr>
          <a:xfrm>
            <a:off x="5133023" y="1703546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实习过程管理</a:t>
            </a:r>
          </a:p>
        </p:txBody>
      </p:sp>
      <p:sp>
        <p:nvSpPr>
          <p:cNvPr id="54" name="矩形 53"/>
          <p:cNvSpPr/>
          <p:nvPr/>
        </p:nvSpPr>
        <p:spPr>
          <a:xfrm>
            <a:off x="5174933" y="2907030"/>
            <a:ext cx="1390174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岗位审核、签到查看、过程材料批阅等，一般由指导老师操作</a:t>
            </a:r>
          </a:p>
        </p:txBody>
      </p:sp>
      <p:sp>
        <p:nvSpPr>
          <p:cNvPr id="90" name="TextBox 23"/>
          <p:cNvSpPr txBox="1"/>
          <p:nvPr/>
        </p:nvSpPr>
        <p:spPr>
          <a:xfrm>
            <a:off x="1789898" y="235529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3074820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974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5644665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45271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11" name="文本占位符 1"/>
          <p:cNvSpPr/>
          <p:nvPr/>
        </p:nvSpPr>
        <p:spPr>
          <a:xfrm>
            <a:off x="641413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数据统计查看</a:t>
            </a:r>
          </a:p>
        </p:txBody>
      </p:sp>
      <p:sp>
        <p:nvSpPr>
          <p:cNvPr id="112" name="矩形 111"/>
          <p:cNvSpPr/>
          <p:nvPr/>
        </p:nvSpPr>
        <p:spPr>
          <a:xfrm>
            <a:off x="6436995" y="1635919"/>
            <a:ext cx="1447800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系统提供丰富数据报表，不同教师权限可以查看和导出相关数据报表</a:t>
            </a:r>
          </a:p>
        </p:txBody>
      </p:sp>
      <p:sp>
        <p:nvSpPr>
          <p:cNvPr id="114" name="TextBox 23"/>
          <p:cNvSpPr txBox="1"/>
          <p:nvPr/>
        </p:nvSpPr>
        <p:spPr>
          <a:xfrm>
            <a:off x="693530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/>
          <p:cNvCxnSpPr>
            <a:endCxn id="18" idx="0"/>
          </p:cNvCxnSpPr>
          <p:nvPr/>
        </p:nvCxnSpPr>
        <p:spPr>
          <a:xfrm>
            <a:off x="1945005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529614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086600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229451" y="1971675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810250" y="1972628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39"/>
          <p:cNvSpPr/>
          <p:nvPr/>
        </p:nvSpPr>
        <p:spPr>
          <a:xfrm>
            <a:off x="2776061" y="706914"/>
            <a:ext cx="3484880" cy="34544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800" kern="0" dirty="0">
                <a:solidFill>
                  <a:srgbClr val="C00000"/>
                </a:solidFill>
                <a:sym typeface="+mn-ea"/>
              </a:rPr>
              <a:t>流程概述</a:t>
            </a: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lstStyle/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学生账号注册登录</a:t>
            </a: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lstStyle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lstStyle/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移动端微信小程序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2825" y="697865"/>
            <a:ext cx="711771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方式：扫描“校友邦”公众号二维码，点击</a:t>
            </a:r>
            <a:r>
              <a:rPr 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实习成长</a:t>
            </a:r>
            <a:r>
              <a:rPr lang="en-US" alt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实习任务，可快速进入校友邦小程序。</a:t>
            </a:r>
            <a:endParaRPr kumimoji="0" lang="zh-CN" altLang="en-US" sz="18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3" y="2345373"/>
            <a:ext cx="2229403" cy="22294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745" y="2345690"/>
            <a:ext cx="2550795" cy="221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4215" y="979488"/>
            <a:ext cx="7735888" cy="315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点击右上角“学生登录”，如还未注册，需要先注册账号</a:t>
            </a: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输入账号和密码直接登录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扫码登录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，使用小程序扫码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说明：除实习报告与实习成绩鉴定表等部分功能外，其它操作也可在微信小程序完成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10.8708661417322,&quot;width&quot;:3510.8708661417322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522,&quot;width&quot;:1584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1533</Words>
  <Application>Microsoft Macintosh PowerPoint</Application>
  <PresentationFormat>全屏显示(16:9)</PresentationFormat>
  <Paragraphs>198</Paragraphs>
  <Slides>34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34</vt:i4>
      </vt:variant>
    </vt:vector>
  </HeadingPairs>
  <TitlesOfParts>
    <vt:vector size="54" baseType="lpstr">
      <vt:lpstr>Calibri</vt:lpstr>
      <vt:lpstr>DengXian</vt:lpstr>
      <vt:lpstr>DengXian Light</vt:lpstr>
      <vt:lpstr>DIN Alternate</vt:lpstr>
      <vt:lpstr>Microsoft YaHei Bold</vt:lpstr>
      <vt:lpstr>Microsoft YaHei Regular</vt:lpstr>
      <vt:lpstr>Noto Serif CJK SC</vt:lpstr>
      <vt:lpstr>Wingdings</vt:lpstr>
      <vt:lpstr>方正黑体简体</vt:lpstr>
      <vt:lpstr>华文仿宋</vt:lpstr>
      <vt:lpstr>宋体</vt:lpstr>
      <vt:lpstr>微软雅黑</vt:lpstr>
      <vt:lpstr>文鼎中楷体</vt:lpstr>
      <vt:lpstr>字魂105号-简雅黑</vt:lpstr>
      <vt:lpstr>Arial</vt:lpstr>
      <vt:lpstr>Office 主题</vt:lpstr>
      <vt:lpstr>1_自定义设计方案</vt:lpstr>
      <vt:lpstr>Office 主题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平台角色-按账号权限</vt:lpstr>
      <vt:lpstr>平台角色-按账号权限</vt:lpstr>
      <vt:lpstr>PowerPoint 演示文稿</vt:lpstr>
      <vt:lpstr>PowerPoint 演示文稿</vt:lpstr>
      <vt:lpstr>登录指南-移动端微信小程序</vt:lpstr>
      <vt:lpstr>登录指南-电脑网页端</vt:lpstr>
      <vt:lpstr>登录指南-电脑网页端</vt:lpstr>
      <vt:lpstr>PowerPoint 演示文稿</vt:lpstr>
      <vt:lpstr>学生移动端操作-主要功能</vt:lpstr>
      <vt:lpstr>3.1 学生移动端操作-注册认证</vt:lpstr>
      <vt:lpstr>3.2 学生移动端操作-实习报名-自主实习</vt:lpstr>
      <vt:lpstr>3.2 学生移动端操作-实习报名-集中实习</vt:lpstr>
      <vt:lpstr>3.3 学生移动端操作-查看实习任务</vt:lpstr>
      <vt:lpstr>3.4 学生移动端操作-签到</vt:lpstr>
      <vt:lpstr>3.5 学生移动端操作-提交周日志</vt:lpstr>
      <vt:lpstr>3.6 学生移动端操作-提交三方协议(按学校设置要求）</vt:lpstr>
      <vt:lpstr>3.7 学生移动端操作-实习评价-企业评价</vt:lpstr>
      <vt:lpstr>3.7 学生移动端操作-实习评价-对实习过程、老师的评价</vt:lpstr>
      <vt:lpstr>3.8 学生移动端操作-玩转校友邦：机会</vt:lpstr>
      <vt:lpstr>3.9 学生移动端操作-玩转校友邦：消息</vt:lpstr>
      <vt:lpstr>3.10 学生移动端操作-客服与反馈</vt:lpstr>
      <vt:lpstr>PowerPoint 演示文稿</vt:lpstr>
      <vt:lpstr>学生电脑网页操作-主要功能</vt:lpstr>
      <vt:lpstr>4.1 学生电脑网页操作-主界面</vt:lpstr>
      <vt:lpstr>4.1 学生电脑网页操作-主界面</vt:lpstr>
      <vt:lpstr>4.2 学生电脑网页操作-预实习报告</vt:lpstr>
      <vt:lpstr>4.3 学生电脑网页操作-三方协议</vt:lpstr>
      <vt:lpstr>4.4 学生电脑网页操作-实习报告-上传</vt:lpstr>
      <vt:lpstr>4.4 学生电脑网页操作-实习报告-导出</vt:lpstr>
      <vt:lpstr>4.5 学生电脑网页操作-实习成绩鉴定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Microsoft Office User</cp:lastModifiedBy>
  <cp:revision>632</cp:revision>
  <dcterms:created xsi:type="dcterms:W3CDTF">2017-01-09T09:44:00Z</dcterms:created>
  <dcterms:modified xsi:type="dcterms:W3CDTF">2021-10-12T07:19:26Z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3E8C57740BCF4A3DA5BE9293F554AD4A</vt:lpwstr>
  </property>
</Properties>
</file>