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3.xml" ContentType="application/vnd.openxmlformats-officedocument.presentationml.notesSlide+xml"/>
  <Override PartName="/ppt/tags/tag12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1" r:id="rId4"/>
    <p:sldMasterId id="2147483693" r:id="rId5"/>
  </p:sldMasterIdLst>
  <p:notesMasterIdLst>
    <p:notesMasterId r:id="rId52"/>
  </p:notesMasterIdLst>
  <p:handoutMasterIdLst>
    <p:handoutMasterId r:id="rId53"/>
  </p:handoutMasterIdLst>
  <p:sldIdLst>
    <p:sldId id="699" r:id="rId6"/>
    <p:sldId id="701" r:id="rId7"/>
    <p:sldId id="702" r:id="rId8"/>
    <p:sldId id="711" r:id="rId9"/>
    <p:sldId id="747" r:id="rId10"/>
    <p:sldId id="748" r:id="rId11"/>
    <p:sldId id="703" r:id="rId12"/>
    <p:sldId id="710" r:id="rId13"/>
    <p:sldId id="749" r:id="rId14"/>
    <p:sldId id="750" r:id="rId15"/>
    <p:sldId id="751" r:id="rId16"/>
    <p:sldId id="755" r:id="rId17"/>
    <p:sldId id="819" r:id="rId18"/>
    <p:sldId id="752" r:id="rId19"/>
    <p:sldId id="812" r:id="rId20"/>
    <p:sldId id="813" r:id="rId21"/>
    <p:sldId id="814" r:id="rId22"/>
    <p:sldId id="815" r:id="rId23"/>
    <p:sldId id="816" r:id="rId24"/>
    <p:sldId id="817" r:id="rId25"/>
    <p:sldId id="818" r:id="rId26"/>
    <p:sldId id="820" r:id="rId27"/>
    <p:sldId id="824" r:id="rId28"/>
    <p:sldId id="821" r:id="rId29"/>
    <p:sldId id="822" r:id="rId30"/>
    <p:sldId id="823" r:id="rId31"/>
    <p:sldId id="825" r:id="rId32"/>
    <p:sldId id="826" r:id="rId33"/>
    <p:sldId id="793" r:id="rId34"/>
    <p:sldId id="794" r:id="rId35"/>
    <p:sldId id="795" r:id="rId36"/>
    <p:sldId id="796" r:id="rId37"/>
    <p:sldId id="800" r:id="rId38"/>
    <p:sldId id="809" r:id="rId39"/>
    <p:sldId id="830" r:id="rId40"/>
    <p:sldId id="831" r:id="rId41"/>
    <p:sldId id="832" r:id="rId42"/>
    <p:sldId id="833" r:id="rId43"/>
    <p:sldId id="834" r:id="rId44"/>
    <p:sldId id="835" r:id="rId45"/>
    <p:sldId id="836" r:id="rId46"/>
    <p:sldId id="837" r:id="rId47"/>
    <p:sldId id="838" r:id="rId48"/>
    <p:sldId id="839" r:id="rId49"/>
    <p:sldId id="840" r:id="rId50"/>
    <p:sldId id="811" r:id="rId51"/>
  </p:sldIdLst>
  <p:sldSz cx="9144000" cy="5143500" type="screen16x9"/>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1622">
          <p15:clr>
            <a:srgbClr val="A4A3A4"/>
          </p15:clr>
        </p15:guide>
        <p15:guide id="2" pos="28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56"/>
  </p:normalViewPr>
  <p:slideViewPr>
    <p:cSldViewPr showGuides="1">
      <p:cViewPr varScale="1">
        <p:scale>
          <a:sx n="105" d="100"/>
          <a:sy n="105" d="100"/>
        </p:scale>
        <p:origin x="1304" y="184"/>
      </p:cViewPr>
      <p:guideLst>
        <p:guide orient="horz" pos="1622"/>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t>‹#›</a:t>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slideMaster" Target="../slideMasters/slideMaster2.xml"/><Relationship Id="rId1" Type="http://schemas.openxmlformats.org/officeDocument/2006/relationships/tags" Target="../tags/tag7.xml"/><Relationship Id="rId2"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Master" Target="../slideMasters/slideMaster2.xml"/><Relationship Id="rId1" Type="http://schemas.openxmlformats.org/officeDocument/2006/relationships/tags" Target="../tags/tag17.xml"/><Relationship Id="rId2"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Master" Target="../slideMasters/slideMaster2.xml"/><Relationship Id="rId1" Type="http://schemas.openxmlformats.org/officeDocument/2006/relationships/tags" Target="../tags/tag22.xml"/><Relationship Id="rId2"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slideMaster" Target="../slideMasters/slideMaster2.xml"/><Relationship Id="rId1" Type="http://schemas.openxmlformats.org/officeDocument/2006/relationships/tags" Target="../tags/tag28.xml"/><Relationship Id="rId2"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Master" Target="../slideMasters/slideMaster2.xml"/><Relationship Id="rId1" Type="http://schemas.openxmlformats.org/officeDocument/2006/relationships/tags" Target="../tags/tag40.xml"/><Relationship Id="rId2"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tags" Target="../tags/tag48.xml"/><Relationship Id="rId7"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slideMaster" Target="../slideMasters/slideMaster2.xml"/><Relationship Id="rId1" Type="http://schemas.openxmlformats.org/officeDocument/2006/relationships/tags" Target="../tags/tag49.xml"/><Relationship Id="rId2" Type="http://schemas.openxmlformats.org/officeDocument/2006/relationships/tags" Target="../tags/tag5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Master" Target="../slideMasters/slideMaster2.xml"/><Relationship Id="rId1" Type="http://schemas.openxmlformats.org/officeDocument/2006/relationships/tags" Target="../tags/tag54.xml"/><Relationship Id="rId2"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Master" Target="../slideMasters/slideMaster2.xml"/><Relationship Id="rId1" Type="http://schemas.openxmlformats.org/officeDocument/2006/relationships/tags" Target="../tags/tag58.xml"/><Relationship Id="rId2" Type="http://schemas.openxmlformats.org/officeDocument/2006/relationships/tags" Target="../tags/tag5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tags" Target="../tags/tag72.xml"/><Relationship Id="rId5" Type="http://schemas.openxmlformats.org/officeDocument/2006/relationships/tags" Target="../tags/tag73.xml"/><Relationship Id="rId6" Type="http://schemas.openxmlformats.org/officeDocument/2006/relationships/slideMaster" Target="../slideMasters/slideMaster4.xml"/><Relationship Id="rId1" Type="http://schemas.openxmlformats.org/officeDocument/2006/relationships/tags" Target="../tags/tag69.xml"/><Relationship Id="rId2" Type="http://schemas.openxmlformats.org/officeDocument/2006/relationships/tags" Target="../tags/tag7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slideMaster" Target="../slideMasters/slideMaster4.xml"/><Relationship Id="rId1" Type="http://schemas.openxmlformats.org/officeDocument/2006/relationships/tags" Target="../tags/tag74.xml"/><Relationship Id="rId2" Type="http://schemas.openxmlformats.org/officeDocument/2006/relationships/tags" Target="../tags/tag7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6" Type="http://schemas.openxmlformats.org/officeDocument/2006/relationships/slideMaster" Target="../slideMasters/slideMaster4.xml"/><Relationship Id="rId1" Type="http://schemas.openxmlformats.org/officeDocument/2006/relationships/tags" Target="../tags/tag79.xml"/><Relationship Id="rId2" Type="http://schemas.openxmlformats.org/officeDocument/2006/relationships/tags" Target="../tags/tag8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slideMaster" Target="../slideMasters/slideMaster4.xml"/><Relationship Id="rId1" Type="http://schemas.openxmlformats.org/officeDocument/2006/relationships/tags" Target="../tags/tag84.xml"/><Relationship Id="rId2" Type="http://schemas.openxmlformats.org/officeDocument/2006/relationships/tags" Target="../tags/tag8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slideMaster" Target="../slideMasters/slideMaster4.xml"/><Relationship Id="rId1" Type="http://schemas.openxmlformats.org/officeDocument/2006/relationships/tags" Target="../tags/tag90.xml"/><Relationship Id="rId2" Type="http://schemas.openxmlformats.org/officeDocument/2006/relationships/tags" Target="../tags/tag9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00.xml"/><Relationship Id="rId4" Type="http://schemas.openxmlformats.org/officeDocument/2006/relationships/tags" Target="../tags/tag101.xml"/><Relationship Id="rId5" Type="http://schemas.openxmlformats.org/officeDocument/2006/relationships/slideMaster" Target="../slideMasters/slideMaster4.xml"/><Relationship Id="rId1" Type="http://schemas.openxmlformats.org/officeDocument/2006/relationships/tags" Target="../tags/tag98.xml"/><Relationship Id="rId2" Type="http://schemas.openxmlformats.org/officeDocument/2006/relationships/tags" Target="../tags/tag9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slideMaster" Target="../slideMasters/slideMaster4.xml"/><Relationship Id="rId1" Type="http://schemas.openxmlformats.org/officeDocument/2006/relationships/tags" Target="../tags/tag102.xml"/><Relationship Id="rId2" Type="http://schemas.openxmlformats.org/officeDocument/2006/relationships/tags" Target="../tags/tag10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slideMaster" Target="../slideMasters/slideMaster4.xml"/><Relationship Id="rId1" Type="http://schemas.openxmlformats.org/officeDocument/2006/relationships/tags" Target="../tags/tag105.xml"/><Relationship Id="rId2" Type="http://schemas.openxmlformats.org/officeDocument/2006/relationships/tags" Target="../tags/tag10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slideMaster" Target="../slideMasters/slideMaster4.xml"/><Relationship Id="rId1" Type="http://schemas.openxmlformats.org/officeDocument/2006/relationships/tags" Target="../tags/tag111.xml"/><Relationship Id="rId2" Type="http://schemas.openxmlformats.org/officeDocument/2006/relationships/tags" Target="../tags/tag1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tags" Target="../tags/tag119.xml"/><Relationship Id="rId5" Type="http://schemas.openxmlformats.org/officeDocument/2006/relationships/slideMaster" Target="../slideMasters/slideMaster4.xml"/><Relationship Id="rId1" Type="http://schemas.openxmlformats.org/officeDocument/2006/relationships/tags" Target="../tags/tag116.xml"/><Relationship Id="rId2" Type="http://schemas.openxmlformats.org/officeDocument/2006/relationships/tags" Target="../tags/tag11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slideMaster" Target="../slideMasters/slideMaster4.xml"/><Relationship Id="rId1" Type="http://schemas.openxmlformats.org/officeDocument/2006/relationships/tags" Target="../tags/tag120.xml"/><Relationship Id="rId2" Type="http://schemas.openxmlformats.org/officeDocument/2006/relationships/tags" Target="../tags/tag1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2023/5/28</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2023/5/28</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tags" Target="../tags/tag3.xml"/><Relationship Id="rId16" Type="http://schemas.openxmlformats.org/officeDocument/2006/relationships/tags" Target="../tags/tag4.xml"/><Relationship Id="rId17" Type="http://schemas.openxmlformats.org/officeDocument/2006/relationships/tags" Target="../tags/tag5.xml"/><Relationship Id="rId18" Type="http://schemas.openxmlformats.org/officeDocument/2006/relationships/tags" Target="../tags/tag6.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3" Type="http://schemas.openxmlformats.org/officeDocument/2006/relationships/tags" Target="../tags/tag63.xml"/><Relationship Id="rId14" Type="http://schemas.openxmlformats.org/officeDocument/2006/relationships/tags" Target="../tags/tag64.xml"/><Relationship Id="rId15" Type="http://schemas.openxmlformats.org/officeDocument/2006/relationships/tags" Target="../tags/tag65.xml"/><Relationship Id="rId16" Type="http://schemas.openxmlformats.org/officeDocument/2006/relationships/tags" Target="../tags/tag66.xml"/><Relationship Id="rId17" Type="http://schemas.openxmlformats.org/officeDocument/2006/relationships/tags" Target="../tags/tag67.xml"/><Relationship Id="rId18" Type="http://schemas.openxmlformats.org/officeDocument/2006/relationships/tags" Target="../tags/tag68.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5.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p>
          <a:p>
            <a:pPr lvl="1" indent="-3259455"/>
            <a:r>
              <a:rPr lang="en-US" altLang="zh-CN" dirty="0"/>
              <a:t>Second level</a:t>
            </a:r>
          </a:p>
          <a:p>
            <a:pPr lvl="2" indent="-3038475"/>
            <a:r>
              <a:rPr lang="en-US" altLang="zh-CN" dirty="0"/>
              <a:t>Third level</a:t>
            </a:r>
          </a:p>
          <a:p>
            <a:pPr lvl="3" indent="-3634105"/>
            <a:r>
              <a:rPr lang="en-US" altLang="zh-CN" dirty="0"/>
              <a:t>Fourth level</a:t>
            </a:r>
          </a:p>
          <a:p>
            <a:pPr lvl="4" indent="-3634105"/>
            <a:r>
              <a:rPr lang="en-US" altLang="zh-CN" dirty="0"/>
              <a:t>Fifth level</a:t>
            </a:r>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t>‹#›</a:t>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3"/>
            <p:custDataLst>
              <p:tags r:id="rId17"/>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50BACB-105E-4C42-96D0-030AFC1D89C6}" type="datetimeFigureOut">
              <a:rPr kumimoji="1" lang="zh-CN" altLang="en-US" smtClean="0"/>
              <a:t>2023/5/28</a:t>
            </a:fld>
            <a:endParaRPr kumimoji="1"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EAA282-50E1-FB4F-BEBC-F0E96F3C0E7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2023/5/28</a:t>
            </a:fld>
            <a:endParaRPr lang="zh-CN" altLang="en-US"/>
          </a:p>
        </p:txBody>
      </p:sp>
      <p:sp>
        <p:nvSpPr>
          <p:cNvPr id="5" name="页脚占位符 4"/>
          <p:cNvSpPr>
            <a:spLocks noGrp="1"/>
          </p:cNvSpPr>
          <p:nvPr>
            <p:ph type="ftr" sz="quarter" idx="3"/>
            <p:custDataLst>
              <p:tags r:id="rId17"/>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t>‹#›</a:t>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tags" Target="../tags/tag125.xml"/><Relationship Id="rId2" Type="http://schemas.openxmlformats.org/officeDocument/2006/relationships/tags" Target="../tags/tag1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tags" Target="../tags/tag127.xml"/><Relationship Id="rId2" Type="http://schemas.openxmlformats.org/officeDocument/2006/relationships/slideLayout" Target="../slideLayouts/slideLayout2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4.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4.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4.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8.png"/><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3"/>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指导老师</a:t>
            </a: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p>
          </p:txBody>
        </p:sp>
        <p:pic>
          <p:nvPicPr>
            <p:cNvPr id="32" name="图片 31" descr="红色1"/>
            <p:cNvPicPr>
              <a:picLocks noChangeAspect="1"/>
            </p:cNvPicPr>
            <p:nvPr/>
          </p:nvPicPr>
          <p:blipFill>
            <a:blip r:embed="rId4"/>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lstStyle/>
          <a:p>
            <a:r>
              <a:rPr lang="zh-CN" altLang="en-US"/>
              <a:t>登录指南</a:t>
            </a:r>
            <a:r>
              <a:rPr lang="en-US" altLang="zh-CN"/>
              <a:t>-</a:t>
            </a:r>
            <a:r>
              <a:rPr lang="zh-CN" altLang="en-US"/>
              <a:t>电脑网页端</a:t>
            </a:r>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p>
        </p:txBody>
      </p:sp>
      <p:cxnSp>
        <p:nvCxnSpPr>
          <p:cNvPr id="8" name="直接箭头连接符 7"/>
          <p:cNvCxnSpPr/>
          <p:nvPr/>
        </p:nvCxnSpPr>
        <p:spPr>
          <a:xfrm flipV="1">
            <a:off x="7152640" y="813435"/>
            <a:ext cx="304800" cy="5924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9" name="文本框 8"/>
          <p:cNvSpPr txBox="1"/>
          <p:nvPr/>
        </p:nvSpPr>
        <p:spPr>
          <a:xfrm>
            <a:off x="937891" y="405761"/>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cxnSp>
        <p:nvCxnSpPr>
          <p:cNvPr id="13" name="直接箭头连接符 12"/>
          <p:cNvCxnSpPr/>
          <p:nvPr/>
        </p:nvCxnSpPr>
        <p:spPr>
          <a:xfrm flipH="1">
            <a:off x="526415" y="649605"/>
            <a:ext cx="542290" cy="4133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登录指南</a:t>
            </a:r>
            <a:r>
              <a:rPr lang="en-US" altLang="zh-CN"/>
              <a:t>-</a:t>
            </a:r>
            <a:r>
              <a:rPr lang="zh-CN" altLang="en-US"/>
              <a:t>微信小程序</a:t>
            </a:r>
          </a:p>
        </p:txBody>
      </p:sp>
      <p:sp>
        <p:nvSpPr>
          <p:cNvPr id="3" name="文本框 2"/>
          <p:cNvSpPr txBox="1"/>
          <p:nvPr/>
        </p:nvSpPr>
        <p:spPr>
          <a:xfrm>
            <a:off x="0" y="533400"/>
            <a:ext cx="4603750" cy="110045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p>
        </p:txBody>
      </p:sp>
      <p:sp>
        <p:nvSpPr>
          <p:cNvPr id="7" name="文本框 6"/>
          <p:cNvSpPr txBox="1"/>
          <p:nvPr/>
        </p:nvSpPr>
        <p:spPr>
          <a:xfrm>
            <a:off x="4707890" y="342900"/>
            <a:ext cx="4300220" cy="174053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p>
        </p:txBody>
      </p:sp>
      <p:pic>
        <p:nvPicPr>
          <p:cNvPr id="8" name="图片 7"/>
          <p:cNvPicPr>
            <a:picLocks noChangeAspect="1"/>
          </p:cNvPicPr>
          <p:nvPr>
            <p:custDataLst>
              <p:tags r:id="rId1"/>
            </p:custDataLst>
          </p:nvPr>
        </p:nvPicPr>
        <p:blipFill>
          <a:blip r:embed="rId4"/>
          <a:stretch>
            <a:fillRect/>
          </a:stretch>
        </p:blipFill>
        <p:spPr>
          <a:xfrm>
            <a:off x="5036820" y="2139315"/>
            <a:ext cx="1863090" cy="2701290"/>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70485" y="2057400"/>
            <a:ext cx="2355215" cy="2355215"/>
          </a:xfrm>
          <a:prstGeom prst="rect">
            <a:avLst/>
          </a:prstGeom>
        </p:spPr>
      </p:pic>
      <p:pic>
        <p:nvPicPr>
          <p:cNvPr id="6" name="图片 5"/>
          <p:cNvPicPr>
            <a:picLocks noChangeAspect="1"/>
          </p:cNvPicPr>
          <p:nvPr/>
        </p:nvPicPr>
        <p:blipFill>
          <a:blip r:embed="rId6"/>
          <a:stretch>
            <a:fillRect/>
          </a:stretch>
        </p:blipFill>
        <p:spPr>
          <a:xfrm>
            <a:off x="2425700" y="2067560"/>
            <a:ext cx="2432050" cy="2345690"/>
          </a:xfrm>
          <a:prstGeom prst="rect">
            <a:avLst/>
          </a:prstGeom>
        </p:spPr>
      </p:pic>
      <p:pic>
        <p:nvPicPr>
          <p:cNvPr id="9" name="图片 8"/>
          <p:cNvPicPr>
            <a:picLocks noChangeAspect="1"/>
          </p:cNvPicPr>
          <p:nvPr/>
        </p:nvPicPr>
        <p:blipFill>
          <a:blip r:embed="rId7"/>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lstStyle/>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指导老师电脑网页操作</a:t>
            </a: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lstStyle/>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指导老师电脑网页端的操作说明</a:t>
            </a: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lstStyle/>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p>
            </p:txBody>
          </p:sp>
        </p:grpSp>
        <p:pic>
          <p:nvPicPr>
            <p:cNvPr id="14" name="图片 13" descr="红色1"/>
            <p:cNvPicPr>
              <a:picLocks noChangeAspect="1"/>
            </p:cNvPicPr>
            <p:nvPr/>
          </p:nvPicPr>
          <p:blipFill>
            <a:blip r:embed="rId2"/>
            <a:stretch>
              <a:fillRect/>
            </a:stretch>
          </p:blipFill>
          <p:spPr>
            <a:xfrm>
              <a:off x="17432" y="277"/>
              <a:ext cx="929" cy="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实习计划查看</a:t>
            </a:r>
          </a:p>
        </p:txBody>
      </p:sp>
      <p:pic>
        <p:nvPicPr>
          <p:cNvPr id="4" name="图片 3"/>
          <p:cNvPicPr>
            <a:picLocks noChangeAspect="1"/>
          </p:cNvPicPr>
          <p:nvPr/>
        </p:nvPicPr>
        <p:blipFill>
          <a:blip r:embed="rId2"/>
          <a:stretch>
            <a:fillRect/>
          </a:stretch>
        </p:blipFill>
        <p:spPr>
          <a:xfrm>
            <a:off x="128905" y="596265"/>
            <a:ext cx="8886825" cy="4163695"/>
          </a:xfrm>
          <a:prstGeom prst="rect">
            <a:avLst/>
          </a:prstGeom>
        </p:spPr>
      </p:pic>
      <p:sp>
        <p:nvSpPr>
          <p:cNvPr id="5" name="文本框 4"/>
          <p:cNvSpPr txBox="1"/>
          <p:nvPr/>
        </p:nvSpPr>
        <p:spPr>
          <a:xfrm>
            <a:off x="1515110" y="3701415"/>
            <a:ext cx="7449820" cy="829945"/>
          </a:xfrm>
          <a:prstGeom prst="rect">
            <a:avLst/>
          </a:prstGeom>
          <a:noFill/>
        </p:spPr>
        <p:txBody>
          <a:bodyPr wrap="square" rtlCol="0">
            <a:spAutoFit/>
          </a:bodyPr>
          <a:lstStyle/>
          <a:p>
            <a:r>
              <a:rPr lang="zh-CN" altLang="en-US">
                <a:solidFill>
                  <a:srgbClr val="FF0000"/>
                </a:solidFill>
              </a:rPr>
              <a:t>点击查看按钮，可以查看实习计划的设置、实习要求（计划设置是否需要签到、周日志、三方协议、实习报告、成绩鉴定等）、实习项目，方便指导老师了解实习负责老师设置的计划情况。</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p>
        </p:txBody>
      </p:sp>
      <p:sp>
        <p:nvSpPr>
          <p:cNvPr id="3" name="文本框 2"/>
          <p:cNvSpPr txBox="1"/>
          <p:nvPr/>
        </p:nvSpPr>
        <p:spPr>
          <a:xfrm>
            <a:off x="695325" y="717550"/>
            <a:ext cx="7753350" cy="270510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41325" y="466090"/>
            <a:ext cx="8261350" cy="4401820"/>
          </a:xfrm>
          <a:prstGeom prst="rect">
            <a:avLst/>
          </a:prstGeom>
        </p:spPr>
      </p:pic>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p>
        </p:txBody>
      </p:sp>
      <p:sp>
        <p:nvSpPr>
          <p:cNvPr id="7" name="文本框 6"/>
          <p:cNvSpPr txBox="1"/>
          <p:nvPr/>
        </p:nvSpPr>
        <p:spPr>
          <a:xfrm>
            <a:off x="1499870" y="1132200"/>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p>
        </p:txBody>
      </p:sp>
      <p:cxnSp>
        <p:nvCxnSpPr>
          <p:cNvPr id="8" name="直接箭头连接符 7"/>
          <p:cNvCxnSpPr/>
          <p:nvPr/>
        </p:nvCxnSpPr>
        <p:spPr>
          <a:xfrm flipH="1" flipV="1">
            <a:off x="798195" y="1041400"/>
            <a:ext cx="638810" cy="1619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2105" y="2896870"/>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p>
        </p:txBody>
      </p:sp>
      <p:cxnSp>
        <p:nvCxnSpPr>
          <p:cNvPr id="6" name="直接箭头连接符 5"/>
          <p:cNvCxnSpPr/>
          <p:nvPr/>
        </p:nvCxnSpPr>
        <p:spPr>
          <a:xfrm flipH="1" flipV="1">
            <a:off x="1124585" y="2343150"/>
            <a:ext cx="485775" cy="647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541520" y="3881754"/>
            <a:ext cx="35604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p>
        </p:txBody>
      </p:sp>
      <p:cxnSp>
        <p:nvCxnSpPr>
          <p:cNvPr id="10" name="直接箭头连接符 9"/>
          <p:cNvCxnSpPr/>
          <p:nvPr/>
        </p:nvCxnSpPr>
        <p:spPr>
          <a:xfrm flipH="1">
            <a:off x="3707765" y="4150360"/>
            <a:ext cx="754380" cy="3651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43450" y="1065530"/>
            <a:ext cx="513080" cy="4711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16475" y="1536699"/>
            <a:ext cx="356044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通过状态分类，可查看已通过、拒绝等状态的学生，可进行重新通过、拒绝等操作</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p>
        </p:txBody>
      </p:sp>
      <p:sp>
        <p:nvSpPr>
          <p:cNvPr id="3" name="文本框 2"/>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79070" y="554990"/>
            <a:ext cx="8785860" cy="4442460"/>
          </a:xfrm>
          <a:prstGeom prst="rect">
            <a:avLst/>
          </a:prstGeom>
        </p:spPr>
      </p:pic>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p>
        </p:txBody>
      </p:sp>
      <p:sp>
        <p:nvSpPr>
          <p:cNvPr id="7" name="文本框 6"/>
          <p:cNvSpPr txBox="1"/>
          <p:nvPr/>
        </p:nvSpPr>
        <p:spPr>
          <a:xfrm>
            <a:off x="1055370" y="135889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p>
        </p:txBody>
      </p:sp>
      <p:cxnSp>
        <p:nvCxnSpPr>
          <p:cNvPr id="8" name="直接箭头连接符 7"/>
          <p:cNvCxnSpPr/>
          <p:nvPr/>
        </p:nvCxnSpPr>
        <p:spPr>
          <a:xfrm flipH="1" flipV="1">
            <a:off x="539115" y="915035"/>
            <a:ext cx="630555" cy="4083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9895" y="185482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p>
        </p:txBody>
      </p:sp>
      <p:cxnSp>
        <p:nvCxnSpPr>
          <p:cNvPr id="6" name="直接箭头连接符 5"/>
          <p:cNvCxnSpPr/>
          <p:nvPr/>
        </p:nvCxnSpPr>
        <p:spPr>
          <a:xfrm flipH="1">
            <a:off x="1115695" y="2031365"/>
            <a:ext cx="485775" cy="3238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32735" y="271462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p>
        </p:txBody>
      </p:sp>
      <p:cxnSp>
        <p:nvCxnSpPr>
          <p:cNvPr id="10" name="直接箭头连接符 9"/>
          <p:cNvCxnSpPr/>
          <p:nvPr/>
        </p:nvCxnSpPr>
        <p:spPr>
          <a:xfrm flipH="1">
            <a:off x="2339340" y="2883535"/>
            <a:ext cx="493395" cy="1200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60824" y="4303391"/>
            <a:ext cx="218059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点击审批通过进行评语评分或退回修改</a:t>
            </a:r>
          </a:p>
        </p:txBody>
      </p:sp>
      <p:cxnSp>
        <p:nvCxnSpPr>
          <p:cNvPr id="12" name="直接箭头连接符 11"/>
          <p:cNvCxnSpPr/>
          <p:nvPr/>
        </p:nvCxnSpPr>
        <p:spPr>
          <a:xfrm flipH="1" flipV="1">
            <a:off x="3563620" y="4155440"/>
            <a:ext cx="431800"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21225" y="915035"/>
            <a:ext cx="642620" cy="723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452110" y="761365"/>
            <a:ext cx="3413760" cy="58356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注意周日志类型切换和批阅状态，</a:t>
            </a:r>
          </a:p>
          <a:p>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已批阅的可以重新批阅或退回</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三方协议</a:t>
            </a:r>
          </a:p>
        </p:txBody>
      </p:sp>
      <p:pic>
        <p:nvPicPr>
          <p:cNvPr id="4" name="图片 3"/>
          <p:cNvPicPr>
            <a:picLocks noChangeAspect="1"/>
          </p:cNvPicPr>
          <p:nvPr/>
        </p:nvPicPr>
        <p:blipFill>
          <a:blip r:embed="rId2"/>
          <a:stretch>
            <a:fillRect/>
          </a:stretch>
        </p:blipFill>
        <p:spPr>
          <a:xfrm>
            <a:off x="346710" y="602615"/>
            <a:ext cx="8450580" cy="4236085"/>
          </a:xfrm>
          <a:prstGeom prst="rect">
            <a:avLst/>
          </a:prstGeom>
        </p:spPr>
      </p:pic>
      <p:sp>
        <p:nvSpPr>
          <p:cNvPr id="15" name="文本框 14"/>
          <p:cNvSpPr txBox="1"/>
          <p:nvPr/>
        </p:nvSpPr>
        <p:spPr>
          <a:xfrm>
            <a:off x="718820" y="3113405"/>
            <a:ext cx="1584960" cy="33718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点击三方协议</a:t>
            </a:r>
          </a:p>
        </p:txBody>
      </p:sp>
      <p:cxnSp>
        <p:nvCxnSpPr>
          <p:cNvPr id="5" name="直接箭头连接符 4"/>
          <p:cNvCxnSpPr/>
          <p:nvPr/>
        </p:nvCxnSpPr>
        <p:spPr>
          <a:xfrm flipH="1" flipV="1">
            <a:off x="957580" y="2786380"/>
            <a:ext cx="374015" cy="3270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411730" y="2643505"/>
            <a:ext cx="648335" cy="1441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61665" y="2552065"/>
            <a:ext cx="2804160" cy="33718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选择或搜索需要审批的学生</a:t>
            </a:r>
          </a:p>
        </p:txBody>
      </p:sp>
      <p:cxnSp>
        <p:nvCxnSpPr>
          <p:cNvPr id="8" name="直接箭头连接符 7"/>
          <p:cNvCxnSpPr/>
          <p:nvPr/>
        </p:nvCxnSpPr>
        <p:spPr>
          <a:xfrm flipH="1">
            <a:off x="3475355" y="4017645"/>
            <a:ext cx="515620" cy="3575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69690" y="3680460"/>
            <a:ext cx="2194560" cy="33718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3.</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审批通过或退回修改</a:t>
            </a:r>
          </a:p>
        </p:txBody>
      </p:sp>
      <p:cxnSp>
        <p:nvCxnSpPr>
          <p:cNvPr id="10" name="直接箭头连接符 9"/>
          <p:cNvCxnSpPr/>
          <p:nvPr/>
        </p:nvCxnSpPr>
        <p:spPr>
          <a:xfrm flipH="1">
            <a:off x="3869690" y="1059180"/>
            <a:ext cx="630555" cy="48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84065" y="856615"/>
            <a:ext cx="3210560" cy="33718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4.</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可切换提交状态和审核状态查看</a:t>
            </a:r>
          </a:p>
        </p:txBody>
      </p:sp>
      <p:sp>
        <p:nvSpPr>
          <p:cNvPr id="12" name="文本框 11"/>
          <p:cNvSpPr txBox="1"/>
          <p:nvPr/>
        </p:nvSpPr>
        <p:spPr>
          <a:xfrm>
            <a:off x="4782185" y="1744345"/>
            <a:ext cx="1991360" cy="337185"/>
          </a:xfrm>
          <a:prstGeom prst="rect">
            <a:avLst/>
          </a:prstGeom>
          <a:noFill/>
        </p:spPr>
        <p:txBody>
          <a:bodyPr wrap="none" rtlCol="0">
            <a:spAutoFit/>
          </a:bodyPr>
          <a:lstStyle/>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可下载或批量操作</a:t>
            </a:r>
          </a:p>
        </p:txBody>
      </p:sp>
      <p:cxnSp>
        <p:nvCxnSpPr>
          <p:cNvPr id="13" name="直接箭头连接符 12"/>
          <p:cNvCxnSpPr>
            <a:stCxn id="12" idx="1"/>
          </p:cNvCxnSpPr>
          <p:nvPr/>
        </p:nvCxnSpPr>
        <p:spPr>
          <a:xfrm flipH="1">
            <a:off x="4068445" y="1913255"/>
            <a:ext cx="713740" cy="952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p>
        </p:txBody>
      </p:sp>
      <p:sp>
        <p:nvSpPr>
          <p:cNvPr id="3" name="文本框 2"/>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指导老师电脑网页端的操作说明</a:t>
            </a: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指导老师电脑网页操作</a:t>
            </a: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指导老师微信小程序端的操作说明</a:t>
            </a: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指导老师移动端操作</a:t>
            </a: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p>
            </p:txBody>
          </p:sp>
        </p:grpSp>
        <p:pic>
          <p:nvPicPr>
            <p:cNvPr id="2" name="图片 1" descr="红色1"/>
            <p:cNvPicPr>
              <a:picLocks noChangeAspect="1"/>
            </p:cNvPicPr>
            <p:nvPr/>
          </p:nvPicPr>
          <p:blipFill>
            <a:blip r:embed="rId3"/>
            <a:stretch>
              <a:fillRect/>
            </a:stretch>
          </p:blipFill>
          <p:spPr>
            <a:xfrm>
              <a:off x="17432" y="277"/>
              <a:ext cx="929" cy="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p>
        </p:txBody>
      </p:sp>
      <p:pic>
        <p:nvPicPr>
          <p:cNvPr id="3" name="图片 2"/>
          <p:cNvPicPr>
            <a:picLocks noChangeAspect="1"/>
          </p:cNvPicPr>
          <p:nvPr/>
        </p:nvPicPr>
        <p:blipFill>
          <a:blip r:embed="rId2"/>
          <a:stretch>
            <a:fillRect/>
          </a:stretch>
        </p:blipFill>
        <p:spPr>
          <a:xfrm>
            <a:off x="200025" y="612140"/>
            <a:ext cx="8743950" cy="4360545"/>
          </a:xfrm>
          <a:prstGeom prst="rect">
            <a:avLst/>
          </a:prstGeom>
        </p:spPr>
      </p:pic>
      <p:sp>
        <p:nvSpPr>
          <p:cNvPr id="7" name="文本框 6"/>
          <p:cNvSpPr txBox="1"/>
          <p:nvPr/>
        </p:nvSpPr>
        <p:spPr>
          <a:xfrm>
            <a:off x="1150620" y="1227446"/>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p>
        </p:txBody>
      </p:sp>
      <p:cxnSp>
        <p:nvCxnSpPr>
          <p:cNvPr id="8" name="直接箭头连接符 7"/>
          <p:cNvCxnSpPr>
            <a:stCxn id="7" idx="1"/>
          </p:cNvCxnSpPr>
          <p:nvPr/>
        </p:nvCxnSpPr>
        <p:spPr>
          <a:xfrm flipH="1" flipV="1">
            <a:off x="504825" y="942975"/>
            <a:ext cx="645795" cy="452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0025" y="369506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p>
        </p:txBody>
      </p:sp>
      <p:cxnSp>
        <p:nvCxnSpPr>
          <p:cNvPr id="6" name="直接箭头连接符 5"/>
          <p:cNvCxnSpPr/>
          <p:nvPr/>
        </p:nvCxnSpPr>
        <p:spPr>
          <a:xfrm flipH="1" flipV="1">
            <a:off x="827405" y="3004185"/>
            <a:ext cx="323215" cy="6908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43530" y="199834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点击或搜索学生，查看报告预览</a:t>
            </a:r>
          </a:p>
        </p:txBody>
      </p:sp>
      <p:cxnSp>
        <p:nvCxnSpPr>
          <p:cNvPr id="10" name="直接箭头连接符 9"/>
          <p:cNvCxnSpPr/>
          <p:nvPr/>
        </p:nvCxnSpPr>
        <p:spPr>
          <a:xfrm flipH="1">
            <a:off x="2084070" y="2211705"/>
            <a:ext cx="759460" cy="4013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60570" y="353885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批阅通过或退回修改</a:t>
            </a:r>
          </a:p>
        </p:txBody>
      </p:sp>
      <p:cxnSp>
        <p:nvCxnSpPr>
          <p:cNvPr id="12" name="直接箭头连接符 11"/>
          <p:cNvCxnSpPr/>
          <p:nvPr/>
        </p:nvCxnSpPr>
        <p:spPr>
          <a:xfrm flipH="1">
            <a:off x="4130040" y="3940175"/>
            <a:ext cx="513715" cy="6438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663055" y="2816860"/>
            <a:ext cx="19272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可导出实习手册</a:t>
            </a:r>
          </a:p>
        </p:txBody>
      </p:sp>
      <p:cxnSp>
        <p:nvCxnSpPr>
          <p:cNvPr id="14" name="直接箭头连接符 13"/>
          <p:cNvCxnSpPr/>
          <p:nvPr/>
        </p:nvCxnSpPr>
        <p:spPr>
          <a:xfrm flipV="1">
            <a:off x="7667625" y="2487295"/>
            <a:ext cx="764540" cy="2698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print"/>
          <a:stretch>
            <a:fillRect/>
          </a:stretch>
        </p:blipFill>
        <p:spPr>
          <a:xfrm>
            <a:off x="4275455" y="2316480"/>
            <a:ext cx="19050" cy="19050"/>
          </a:xfrm>
          <a:prstGeom prst="rect">
            <a:avLst/>
          </a:prstGeom>
        </p:spPr>
      </p:pic>
      <p:cxnSp>
        <p:nvCxnSpPr>
          <p:cNvPr id="15" name="直接箭头连接符 14"/>
          <p:cNvCxnSpPr/>
          <p:nvPr/>
        </p:nvCxnSpPr>
        <p:spPr>
          <a:xfrm flipH="1" flipV="1">
            <a:off x="5076190" y="1131570"/>
            <a:ext cx="864235"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20080" y="1491615"/>
            <a:ext cx="245808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6.</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可切换批阅状态，重新批阅，退回等操作</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p>
        </p:txBody>
      </p:sp>
      <p:sp>
        <p:nvSpPr>
          <p:cNvPr id="3" name="文本框 2"/>
          <p:cNvSpPr txBox="1"/>
          <p:nvPr/>
        </p:nvSpPr>
        <p:spPr>
          <a:xfrm>
            <a:off x="1120775" y="660400"/>
            <a:ext cx="6813550" cy="270446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45745" y="697230"/>
            <a:ext cx="8652510" cy="4129405"/>
          </a:xfrm>
          <a:prstGeom prst="rect">
            <a:avLst/>
          </a:prstGeom>
        </p:spPr>
      </p:pic>
      <p:sp>
        <p:nvSpPr>
          <p:cNvPr id="2" name="标题 1"/>
          <p:cNvSpPr>
            <a:spLocks noGrp="1"/>
          </p:cNvSpPr>
          <p:nvPr>
            <p:ph type="ctrTitle"/>
          </p:nvPr>
        </p:nvSpPr>
        <p:spPr/>
        <p:txBody>
          <a:bodyPr/>
          <a:lstStyle/>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p>
        </p:txBody>
      </p:sp>
      <p:sp>
        <p:nvSpPr>
          <p:cNvPr id="7" name="文本框 6"/>
          <p:cNvSpPr txBox="1"/>
          <p:nvPr/>
        </p:nvSpPr>
        <p:spPr>
          <a:xfrm>
            <a:off x="838835" y="1418582"/>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p>
        </p:txBody>
      </p:sp>
      <p:cxnSp>
        <p:nvCxnSpPr>
          <p:cNvPr id="8" name="直接箭头连接符 7"/>
          <p:cNvCxnSpPr/>
          <p:nvPr/>
        </p:nvCxnSpPr>
        <p:spPr>
          <a:xfrm flipH="1" flipV="1">
            <a:off x="611505" y="1059180"/>
            <a:ext cx="405130" cy="3594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315720" y="2145030"/>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p>
        </p:txBody>
      </p:sp>
      <p:cxnSp>
        <p:nvCxnSpPr>
          <p:cNvPr id="6" name="直接箭头连接符 5"/>
          <p:cNvCxnSpPr/>
          <p:nvPr/>
        </p:nvCxnSpPr>
        <p:spPr>
          <a:xfrm flipH="1">
            <a:off x="1080770" y="2499360"/>
            <a:ext cx="539115" cy="3803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368800" y="4173855"/>
            <a:ext cx="302768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指导老师鉴定，鉴定项目根据设置不同而不同</a:t>
            </a:r>
          </a:p>
        </p:txBody>
      </p:sp>
      <p:cxnSp>
        <p:nvCxnSpPr>
          <p:cNvPr id="12" name="直接箭头连接符 11"/>
          <p:cNvCxnSpPr/>
          <p:nvPr/>
        </p:nvCxnSpPr>
        <p:spPr>
          <a:xfrm flipH="1" flipV="1">
            <a:off x="3851910" y="4083685"/>
            <a:ext cx="437515" cy="2882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print"/>
          <a:stretch>
            <a:fillRect/>
          </a:stretch>
        </p:blipFill>
        <p:spPr>
          <a:xfrm>
            <a:off x="2863850" y="4657090"/>
            <a:ext cx="1504950" cy="285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p>
        </p:txBody>
      </p:sp>
      <p:sp>
        <p:nvSpPr>
          <p:cNvPr id="4" name="文本框 3"/>
          <p:cNvSpPr txBox="1"/>
          <p:nvPr/>
        </p:nvSpPr>
        <p:spPr>
          <a:xfrm>
            <a:off x="1120775" y="1090930"/>
            <a:ext cx="6813550" cy="212979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，有两个统计表格（见后图）</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p>
        </p:txBody>
      </p:sp>
      <p:pic>
        <p:nvPicPr>
          <p:cNvPr id="3" name="图片 2"/>
          <p:cNvPicPr>
            <a:picLocks noChangeAspect="1"/>
          </p:cNvPicPr>
          <p:nvPr/>
        </p:nvPicPr>
        <p:blipFill>
          <a:blip r:embed="rId2"/>
          <a:stretch>
            <a:fillRect/>
          </a:stretch>
        </p:blipFill>
        <p:spPr>
          <a:xfrm>
            <a:off x="385445" y="466090"/>
            <a:ext cx="8373745" cy="4479925"/>
          </a:xfrm>
          <a:prstGeom prst="rect">
            <a:avLst/>
          </a:prstGeom>
        </p:spPr>
      </p:pic>
      <p:sp>
        <p:nvSpPr>
          <p:cNvPr id="40" name="文本框 40"/>
          <p:cNvSpPr txBox="1"/>
          <p:nvPr/>
        </p:nvSpPr>
        <p:spPr>
          <a:xfrm>
            <a:off x="1787525" y="169037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1，实习过程统计</a:t>
            </a:r>
          </a:p>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*只显示已参与实习的学生</a:t>
            </a:r>
          </a:p>
        </p:txBody>
      </p:sp>
      <p:sp>
        <p:nvSpPr>
          <p:cNvPr id="9" name="文本框 40"/>
          <p:cNvSpPr txBox="1"/>
          <p:nvPr/>
        </p:nvSpPr>
        <p:spPr>
          <a:xfrm>
            <a:off x="3839845" y="875980"/>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2，学生参与情况</a:t>
            </a:r>
          </a:p>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*显示所有的实习生</a:t>
            </a:r>
            <a:endParaRPr lang="zh-CN" altLang="en-US" sz="1600" strike="noStrike" kern="10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4" name=" 160"/>
          <p:cNvSpPr/>
          <p:nvPr/>
        </p:nvSpPr>
        <p:spPr>
          <a:xfrm rot="13320000">
            <a:off x="2219325" y="143478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5" name=" 160"/>
          <p:cNvSpPr/>
          <p:nvPr/>
        </p:nvSpPr>
        <p:spPr>
          <a:xfrm rot="13320000">
            <a:off x="3545840" y="905510"/>
            <a:ext cx="212725" cy="32321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 name=" 160"/>
          <p:cNvSpPr/>
          <p:nvPr/>
        </p:nvSpPr>
        <p:spPr>
          <a:xfrm rot="13320000">
            <a:off x="1409065" y="3519488"/>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p>
        </p:txBody>
      </p:sp>
      <p:sp>
        <p:nvSpPr>
          <p:cNvPr id="3" name="文本框 2"/>
          <p:cNvSpPr txBox="1"/>
          <p:nvPr/>
        </p:nvSpPr>
        <p:spPr>
          <a:xfrm>
            <a:off x="1165225" y="1158875"/>
            <a:ext cx="6813550" cy="212979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77190" y="615315"/>
            <a:ext cx="8389620" cy="4035425"/>
          </a:xfrm>
          <a:prstGeom prst="rect">
            <a:avLst/>
          </a:prstGeom>
        </p:spPr>
      </p:pic>
      <p:sp>
        <p:nvSpPr>
          <p:cNvPr id="2" name="标题 1"/>
          <p:cNvSpPr>
            <a:spLocks noGrp="1"/>
          </p:cNvSpPr>
          <p:nvPr>
            <p:ph type="ctrTitle"/>
          </p:nvPr>
        </p:nvSpPr>
        <p:spPr/>
        <p:txBody>
          <a:bodyPr/>
          <a:lstStyle/>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p>
        </p:txBody>
      </p:sp>
      <p:cxnSp>
        <p:nvCxnSpPr>
          <p:cNvPr id="8" name="直接箭头连接符 7"/>
          <p:cNvCxnSpPr/>
          <p:nvPr/>
        </p:nvCxnSpPr>
        <p:spPr>
          <a:xfrm flipH="1">
            <a:off x="915035" y="2601595"/>
            <a:ext cx="454660" cy="3784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757613" y="3085465"/>
            <a:ext cx="2505075" cy="82994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包括地图分布情况，下方也有各个学生的具体签到情况</a:t>
            </a:r>
            <a:endPar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6" name="文本框 5"/>
          <p:cNvSpPr txBox="1"/>
          <p:nvPr/>
        </p:nvSpPr>
        <p:spPr>
          <a:xfrm>
            <a:off x="1369378" y="2196465"/>
            <a:ext cx="2505075" cy="58356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，查看自己带的学生签到情况</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p>
        </p:txBody>
      </p:sp>
      <p:sp>
        <p:nvSpPr>
          <p:cNvPr id="5" name="文本框 4"/>
          <p:cNvSpPr txBox="1"/>
          <p:nvPr/>
        </p:nvSpPr>
        <p:spPr>
          <a:xfrm>
            <a:off x="1120775" y="660400"/>
            <a:ext cx="6813550" cy="402399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5580" y="652145"/>
            <a:ext cx="8753475" cy="4255770"/>
          </a:xfrm>
          <a:prstGeom prst="rect">
            <a:avLst/>
          </a:prstGeom>
        </p:spPr>
      </p:pic>
      <p:sp>
        <p:nvSpPr>
          <p:cNvPr id="2" name="标题 1"/>
          <p:cNvSpPr>
            <a:spLocks noGrp="1"/>
          </p:cNvSpPr>
          <p:nvPr>
            <p:ph type="ctrTitle"/>
          </p:nvPr>
        </p:nvSpPr>
        <p:spPr/>
        <p:txBody>
          <a:bodyPr/>
          <a:lstStyle/>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p>
        </p:txBody>
      </p:sp>
      <p:cxnSp>
        <p:nvCxnSpPr>
          <p:cNvPr id="8" name="直接箭头连接符 7"/>
          <p:cNvCxnSpPr/>
          <p:nvPr/>
        </p:nvCxnSpPr>
        <p:spPr>
          <a:xfrm flipH="1" flipV="1">
            <a:off x="400685" y="1877695"/>
            <a:ext cx="282575" cy="1341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096645" y="1138555"/>
            <a:ext cx="765175" cy="4051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861503" y="80137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V="1">
            <a:off x="2136140" y="1779270"/>
            <a:ext cx="923925"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00368" y="321945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7" name="直接箭头连接符 6"/>
          <p:cNvCxnSpPr/>
          <p:nvPr/>
        </p:nvCxnSpPr>
        <p:spPr>
          <a:xfrm flipH="1">
            <a:off x="4132580" y="1347470"/>
            <a:ext cx="367030" cy="2374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59748" y="1543685"/>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H="1">
            <a:off x="6851650" y="801370"/>
            <a:ext cx="224790" cy="9906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54713" y="1791970"/>
            <a:ext cx="2505075" cy="1076325"/>
          </a:xfrm>
          <a:prstGeom prst="rect">
            <a:avLst/>
          </a:prstGeom>
          <a:noFill/>
        </p:spPr>
        <p:txBody>
          <a:bodyPr wrap="square">
            <a:spAutoFit/>
          </a:bodyPr>
          <a:lstStyle/>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p>
        </p:txBody>
      </p:sp>
      <p:sp>
        <p:nvSpPr>
          <p:cNvPr id="4" name="文本框 3"/>
          <p:cNvSpPr txBox="1"/>
          <p:nvPr/>
        </p:nvSpPr>
        <p:spPr>
          <a:xfrm>
            <a:off x="1300163" y="1333183"/>
            <a:ext cx="6543675" cy="1908810"/>
          </a:xfrm>
          <a:prstGeom prst="rect">
            <a:avLst/>
          </a:prstGeom>
          <a:noFill/>
        </p:spPr>
        <p:txBody>
          <a:bodyPr wrap="square">
            <a:spAutoFit/>
          </a:bodyPr>
          <a:lstStyle/>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lstStyle/>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lstStyle/>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lstStyle/>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p>
            </p:txBody>
          </p:sp>
        </p:grpSp>
        <p:pic>
          <p:nvPicPr>
            <p:cNvPr id="14" name="图片 13" descr="红色1"/>
            <p:cNvPicPr>
              <a:picLocks noChangeAspect="1"/>
            </p:cNvPicPr>
            <p:nvPr/>
          </p:nvPicPr>
          <p:blipFill>
            <a:blip r:embed="rId2"/>
            <a:stretch>
              <a:fillRect/>
            </a:stretch>
          </p:blipFill>
          <p:spPr>
            <a:xfrm>
              <a:off x="17432" y="277"/>
              <a:ext cx="929" cy="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p>
        </p:txBody>
      </p:sp>
      <p:pic>
        <p:nvPicPr>
          <p:cNvPr id="3" name="图片 2"/>
          <p:cNvPicPr>
            <a:picLocks noChangeAspect="1"/>
          </p:cNvPicPr>
          <p:nvPr/>
        </p:nvPicPr>
        <p:blipFill>
          <a:blip r:embed="rId2"/>
          <a:stretch>
            <a:fillRect/>
          </a:stretch>
        </p:blipFill>
        <p:spPr>
          <a:xfrm>
            <a:off x="325120" y="771525"/>
            <a:ext cx="8493760" cy="3612515"/>
          </a:xfrm>
          <a:prstGeom prst="rect">
            <a:avLst/>
          </a:prstGeom>
        </p:spPr>
      </p:pic>
      <p:cxnSp>
        <p:nvCxnSpPr>
          <p:cNvPr id="7" name="直接箭头连接符 6"/>
          <p:cNvCxnSpPr/>
          <p:nvPr/>
        </p:nvCxnSpPr>
        <p:spPr>
          <a:xfrm flipV="1">
            <a:off x="7020560" y="118808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60290" y="134747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p>
        </p:txBody>
      </p:sp>
      <p:cxnSp>
        <p:nvCxnSpPr>
          <p:cNvPr id="4" name="直接箭头连接符 3"/>
          <p:cNvCxnSpPr/>
          <p:nvPr/>
        </p:nvCxnSpPr>
        <p:spPr>
          <a:xfrm flipH="1">
            <a:off x="1273810" y="1203960"/>
            <a:ext cx="490220" cy="685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p>
        </p:txBody>
      </p:sp>
      <p:cxnSp>
        <p:nvCxnSpPr>
          <p:cNvPr id="6" name="直接箭头连接符 5"/>
          <p:cNvCxnSpPr/>
          <p:nvPr/>
        </p:nvCxnSpPr>
        <p:spPr>
          <a:xfrm flipH="1" flipV="1">
            <a:off x="2051685" y="1923415"/>
            <a:ext cx="544195" cy="429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3145" y="2403475"/>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lstStyle/>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p>
        </p:txBody>
      </p:sp>
      <p:cxnSp>
        <p:nvCxnSpPr>
          <p:cNvPr id="6" name="直接箭头连接符 5"/>
          <p:cNvCxnSpPr/>
          <p:nvPr/>
        </p:nvCxnSpPr>
        <p:spPr>
          <a:xfrm flipH="1" flipV="1">
            <a:off x="4419600" y="329819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95215" y="3133090"/>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p>
        </p:txBody>
      </p:sp>
      <p:sp>
        <p:nvSpPr>
          <p:cNvPr id="5" name="文本框 4"/>
          <p:cNvSpPr txBox="1"/>
          <p:nvPr/>
        </p:nvSpPr>
        <p:spPr>
          <a:xfrm>
            <a:off x="6022975" y="82423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sym typeface="+mn-ea"/>
              </a:rPr>
              <a:t>3.6 </a:t>
            </a:r>
            <a:r>
              <a:rPr lang="zh-CN" altLang="en-US">
                <a:sym typeface="+mn-ea"/>
              </a:rPr>
              <a:t>指导老师电脑网页操作</a:t>
            </a:r>
            <a:r>
              <a:rPr lang="en-US" altLang="zh-CN">
                <a:sym typeface="+mn-ea"/>
              </a:rPr>
              <a:t>-</a:t>
            </a:r>
            <a:r>
              <a:rPr lang="zh-CN" altLang="en-US">
                <a:sym typeface="+mn-ea"/>
              </a:rPr>
              <a:t>问卷调查</a:t>
            </a:r>
          </a:p>
        </p:txBody>
      </p:sp>
      <p:pic>
        <p:nvPicPr>
          <p:cNvPr id="3" name="图片 2"/>
          <p:cNvPicPr>
            <a:picLocks noChangeAspect="1"/>
          </p:cNvPicPr>
          <p:nvPr/>
        </p:nvPicPr>
        <p:blipFill>
          <a:blip r:embed="rId2"/>
          <a:stretch>
            <a:fillRect/>
          </a:stretch>
        </p:blipFill>
        <p:spPr>
          <a:xfrm>
            <a:off x="771525" y="759460"/>
            <a:ext cx="7601585" cy="3846195"/>
          </a:xfrm>
          <a:prstGeom prst="rect">
            <a:avLst/>
          </a:prstGeom>
        </p:spPr>
      </p:pic>
      <p:sp>
        <p:nvSpPr>
          <p:cNvPr id="5" name="文本框 4"/>
          <p:cNvSpPr txBox="1"/>
          <p:nvPr/>
        </p:nvSpPr>
        <p:spPr>
          <a:xfrm>
            <a:off x="2658110" y="2553970"/>
            <a:ext cx="5561965" cy="829945"/>
          </a:xfrm>
          <a:prstGeom prst="rect">
            <a:avLst/>
          </a:prstGeom>
          <a:noFill/>
        </p:spPr>
        <p:txBody>
          <a:bodyPr wrap="square" rtlCol="0">
            <a:spAutoFit/>
          </a:bodyPr>
          <a:lstStyle/>
          <a:p>
            <a:r>
              <a:rPr lang="en-US" altLang="zh-CN">
                <a:solidFill>
                  <a:srgbClr val="FF0000"/>
                </a:solidFill>
              </a:rPr>
              <a:t>1.</a:t>
            </a:r>
            <a:r>
              <a:rPr lang="zh-CN" altLang="en-US">
                <a:solidFill>
                  <a:srgbClr val="FF0000"/>
                </a:solidFill>
              </a:rPr>
              <a:t>可设置单选、多选、打分、问答等题型</a:t>
            </a:r>
          </a:p>
          <a:p>
            <a:r>
              <a:rPr lang="en-US" altLang="zh-CN">
                <a:solidFill>
                  <a:srgbClr val="FF0000"/>
                </a:solidFill>
              </a:rPr>
              <a:t>2.</a:t>
            </a:r>
            <a:r>
              <a:rPr lang="zh-CN" altLang="en-US">
                <a:solidFill>
                  <a:srgbClr val="FF0000"/>
                </a:solidFill>
                <a:ea typeface="宋体" panose="02010600030101010101" pitchFamily="2" charset="-122"/>
              </a:rPr>
              <a:t>可选择发送对象，比如发送给参加相应实习计划的学生</a:t>
            </a: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系统会统计问卷结果，并可导出</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lstStyle/>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指导老师移动端操作</a:t>
            </a: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lstStyle/>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指导老师微信小程序端的操作说明</a:t>
            </a: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lstStyle/>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p>
            </p:txBody>
          </p:sp>
        </p:grpSp>
        <p:pic>
          <p:nvPicPr>
            <p:cNvPr id="14" name="图片 13" descr="红色1"/>
            <p:cNvPicPr>
              <a:picLocks noChangeAspect="1"/>
            </p:cNvPicPr>
            <p:nvPr/>
          </p:nvPicPr>
          <p:blipFill>
            <a:blip r:embed="rId3"/>
            <a:stretch>
              <a:fillRect/>
            </a:stretch>
          </p:blipFill>
          <p:spPr>
            <a:xfrm>
              <a:off x="17432" y="277"/>
              <a:ext cx="929" cy="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报名审核</a:t>
            </a:r>
          </a:p>
        </p:txBody>
      </p:sp>
      <p:pic>
        <p:nvPicPr>
          <p:cNvPr id="5" name="图片 9"/>
          <p:cNvPicPr>
            <a:picLocks noChangeAspect="1"/>
          </p:cNvPicPr>
          <p:nvPr>
            <p:custDataLst>
              <p:tags r:id="rId1"/>
            </p:custDataLst>
          </p:nvPr>
        </p:nvPicPr>
        <p:blipFill>
          <a:blip r:embed="rId3"/>
          <a:stretch>
            <a:fillRect/>
          </a:stretch>
        </p:blipFill>
        <p:spPr>
          <a:xfrm>
            <a:off x="346075" y="705485"/>
            <a:ext cx="6392545" cy="3813175"/>
          </a:xfrm>
          <a:prstGeom prst="rect">
            <a:avLst/>
          </a:prstGeom>
          <a:noFill/>
          <a:ln w="9525">
            <a:noFill/>
          </a:ln>
        </p:spPr>
      </p:pic>
      <p:sp>
        <p:nvSpPr>
          <p:cNvPr id="6" name="文本框 5"/>
          <p:cNvSpPr txBox="1"/>
          <p:nvPr/>
        </p:nvSpPr>
        <p:spPr>
          <a:xfrm>
            <a:off x="6784340" y="693420"/>
            <a:ext cx="2107565" cy="3784600"/>
          </a:xfrm>
          <a:prstGeom prst="rect">
            <a:avLst/>
          </a:prstGeom>
          <a:noFill/>
        </p:spPr>
        <p:txBody>
          <a:bodyPr wrap="square" rtlCol="0">
            <a:spAutoFit/>
          </a:bodyPr>
          <a:lstStyle/>
          <a:p>
            <a:r>
              <a:rPr lang="zh-CN" altLang="en-US"/>
              <a:t>登入“工作台”→点击“过程管理”→点击“报名审核”→点击查看学生提交的单位信息详情→点击“通过”或“拒绝”</a:t>
            </a:r>
          </a:p>
          <a:p>
            <a:r>
              <a:rPr lang="zh-CN" altLang="en-US"/>
              <a:t>或者</a:t>
            </a:r>
          </a:p>
          <a:p>
            <a:r>
              <a:rPr lang="zh-CN" altLang="en-US"/>
              <a:t>直接在待办事项下，点击报名审核，进行操作</a:t>
            </a:r>
          </a:p>
          <a:p>
            <a:r>
              <a:rPr lang="zh-CN" altLang="en-US">
                <a:solidFill>
                  <a:srgbClr val="FF0000"/>
                </a:solidFill>
              </a:rPr>
              <a:t>说明：报名审核默认待审核页面，查看已拒绝、已通过或未报名的学生请切换上方的类型</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周日志批阅</a:t>
            </a:r>
          </a:p>
        </p:txBody>
      </p:sp>
      <p:pic>
        <p:nvPicPr>
          <p:cNvPr id="3" name="图片 -2147482609"/>
          <p:cNvPicPr>
            <a:picLocks noChangeAspect="1"/>
          </p:cNvPicPr>
          <p:nvPr/>
        </p:nvPicPr>
        <p:blipFill>
          <a:blip r:embed="rId2"/>
          <a:stretch>
            <a:fillRect/>
          </a:stretch>
        </p:blipFill>
        <p:spPr>
          <a:xfrm>
            <a:off x="218440" y="654050"/>
            <a:ext cx="6905625" cy="3738880"/>
          </a:xfrm>
          <a:prstGeom prst="rect">
            <a:avLst/>
          </a:prstGeom>
          <a:noFill/>
          <a:ln w="9525">
            <a:noFill/>
          </a:ln>
        </p:spPr>
      </p:pic>
      <p:sp>
        <p:nvSpPr>
          <p:cNvPr id="6" name="文本框 5"/>
          <p:cNvSpPr txBox="1"/>
          <p:nvPr/>
        </p:nvSpPr>
        <p:spPr>
          <a:xfrm>
            <a:off x="7242175" y="654050"/>
            <a:ext cx="1715135" cy="4030980"/>
          </a:xfrm>
          <a:prstGeom prst="rect">
            <a:avLst/>
          </a:prstGeom>
          <a:noFill/>
        </p:spPr>
        <p:txBody>
          <a:bodyPr wrap="square" rtlCol="0">
            <a:spAutoFit/>
          </a:bodyPr>
          <a:lstStyle/>
          <a:p>
            <a:r>
              <a:rPr lang="zh-CN" altLang="en-US"/>
              <a:t>点击“工作台”→点击“过程管理”→“周日志批阅”→查看学生周志内容→点击批阅通过，评分及评语</a:t>
            </a:r>
          </a:p>
          <a:p>
            <a:r>
              <a:rPr lang="zh-CN" altLang="en-US"/>
              <a:t>或者</a:t>
            </a:r>
          </a:p>
          <a:p>
            <a:r>
              <a:rPr lang="zh-CN" altLang="en-US"/>
              <a:t>直接点击待办事项下方的周日志批阅，进行批阅</a:t>
            </a:r>
          </a:p>
          <a:p>
            <a:r>
              <a:rPr lang="zh-CN" altLang="en-US">
                <a:solidFill>
                  <a:srgbClr val="FF0000"/>
                </a:solidFill>
              </a:rPr>
              <a:t>说明：第三张图片上方可切换周日志批阅状态，查看已批阅或退回的周日志</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签到统计</a:t>
            </a:r>
          </a:p>
        </p:txBody>
      </p:sp>
      <p:pic>
        <p:nvPicPr>
          <p:cNvPr id="3" name="图片 10"/>
          <p:cNvPicPr>
            <a:picLocks noChangeAspect="1"/>
          </p:cNvPicPr>
          <p:nvPr/>
        </p:nvPicPr>
        <p:blipFill>
          <a:blip r:embed="rId2"/>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lstStyle/>
          <a:p>
            <a:r>
              <a:rPr lang="zh-CN" altLang="en-US"/>
              <a:t>点击“工作台”→点击“过程管理”→“学生签到”，查看当天签到情况</a:t>
            </a:r>
          </a:p>
          <a:p>
            <a:r>
              <a:rPr lang="zh-CN" altLang="en-US">
                <a:solidFill>
                  <a:srgbClr val="FF0000"/>
                </a:solidFill>
              </a:rPr>
              <a:t>说明：创建计划的管理老师在设置实习要求时选择需要签到的情况下，学生才需要进行签到</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三方协议</a:t>
            </a:r>
          </a:p>
        </p:txBody>
      </p:sp>
      <p:pic>
        <p:nvPicPr>
          <p:cNvPr id="3" name="图片 2"/>
          <p:cNvPicPr>
            <a:picLocks noChangeAspect="1"/>
          </p:cNvPicPr>
          <p:nvPr/>
        </p:nvPicPr>
        <p:blipFill>
          <a:blip r:embed="rId2"/>
          <a:stretch>
            <a:fillRect/>
          </a:stretch>
        </p:blipFill>
        <p:spPr>
          <a:xfrm>
            <a:off x="259080" y="579755"/>
            <a:ext cx="1825625" cy="4086860"/>
          </a:xfrm>
          <a:prstGeom prst="rect">
            <a:avLst/>
          </a:prstGeom>
        </p:spPr>
      </p:pic>
      <p:pic>
        <p:nvPicPr>
          <p:cNvPr id="4" name="图片 3"/>
          <p:cNvPicPr>
            <a:picLocks noChangeAspect="1"/>
          </p:cNvPicPr>
          <p:nvPr/>
        </p:nvPicPr>
        <p:blipFill>
          <a:blip r:embed="rId3"/>
          <a:stretch>
            <a:fillRect/>
          </a:stretch>
        </p:blipFill>
        <p:spPr>
          <a:xfrm>
            <a:off x="2467610" y="579755"/>
            <a:ext cx="1809750" cy="4086860"/>
          </a:xfrm>
          <a:prstGeom prst="rect">
            <a:avLst/>
          </a:prstGeom>
        </p:spPr>
      </p:pic>
      <p:pic>
        <p:nvPicPr>
          <p:cNvPr id="5" name="图片 4"/>
          <p:cNvPicPr>
            <a:picLocks noChangeAspect="1"/>
          </p:cNvPicPr>
          <p:nvPr/>
        </p:nvPicPr>
        <p:blipFill>
          <a:blip r:embed="rId4"/>
          <a:stretch>
            <a:fillRect/>
          </a:stretch>
        </p:blipFill>
        <p:spPr>
          <a:xfrm>
            <a:off x="4646295" y="466090"/>
            <a:ext cx="1923415" cy="4201160"/>
          </a:xfrm>
          <a:prstGeom prst="rect">
            <a:avLst/>
          </a:prstGeom>
        </p:spPr>
      </p:pic>
      <p:pic>
        <p:nvPicPr>
          <p:cNvPr id="6" name="图片 5"/>
          <p:cNvPicPr>
            <a:picLocks noChangeAspect="1"/>
          </p:cNvPicPr>
          <p:nvPr/>
        </p:nvPicPr>
        <p:blipFill>
          <a:blip r:embed="rId5"/>
          <a:stretch>
            <a:fillRect/>
          </a:stretch>
        </p:blipFill>
        <p:spPr>
          <a:xfrm>
            <a:off x="6938645" y="466090"/>
            <a:ext cx="1920875" cy="4201160"/>
          </a:xfrm>
          <a:prstGeom prst="rect">
            <a:avLst/>
          </a:prstGeom>
        </p:spPr>
      </p:pic>
      <p:cxnSp>
        <p:nvCxnSpPr>
          <p:cNvPr id="7" name="直接箭头连接符 6"/>
          <p:cNvCxnSpPr/>
          <p:nvPr/>
        </p:nvCxnSpPr>
        <p:spPr>
          <a:xfrm flipH="1" flipV="1">
            <a:off x="808355" y="1336040"/>
            <a:ext cx="451485" cy="1555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9760" y="1563370"/>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过程管理</a:t>
            </a:r>
          </a:p>
        </p:txBody>
      </p:sp>
      <p:cxnSp>
        <p:nvCxnSpPr>
          <p:cNvPr id="9" name="直接箭头连接符 8"/>
          <p:cNvCxnSpPr/>
          <p:nvPr/>
        </p:nvCxnSpPr>
        <p:spPr>
          <a:xfrm flipH="1" flipV="1">
            <a:off x="3147060" y="2863215"/>
            <a:ext cx="272415" cy="2844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523490" y="3308985"/>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三方协议</a:t>
            </a:r>
          </a:p>
        </p:txBody>
      </p:sp>
      <p:sp>
        <p:nvSpPr>
          <p:cNvPr id="11" name="文本框 10"/>
          <p:cNvSpPr txBox="1"/>
          <p:nvPr/>
        </p:nvSpPr>
        <p:spPr>
          <a:xfrm>
            <a:off x="4759325" y="2905760"/>
            <a:ext cx="169735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学生进入图</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，或者多选进行批量操作</a:t>
            </a:r>
          </a:p>
        </p:txBody>
      </p:sp>
      <p:sp>
        <p:nvSpPr>
          <p:cNvPr id="12" name="文本框 11"/>
          <p:cNvSpPr txBox="1"/>
          <p:nvPr/>
        </p:nvSpPr>
        <p:spPr>
          <a:xfrm>
            <a:off x="7050405" y="3370580"/>
            <a:ext cx="169735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审核通过或退回修改</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flipH="1" flipV="1">
            <a:off x="5279390" y="2480945"/>
            <a:ext cx="228600" cy="3790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165465" y="3840480"/>
            <a:ext cx="109220" cy="487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723890" y="3796030"/>
            <a:ext cx="144145" cy="5759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实习报告批阅</a:t>
            </a:r>
          </a:p>
        </p:txBody>
      </p:sp>
      <p:sp>
        <p:nvSpPr>
          <p:cNvPr id="4" name="文本框 3"/>
          <p:cNvSpPr txBox="1"/>
          <p:nvPr/>
        </p:nvSpPr>
        <p:spPr>
          <a:xfrm>
            <a:off x="6839585" y="600710"/>
            <a:ext cx="2133600" cy="3291840"/>
          </a:xfrm>
          <a:prstGeom prst="rect">
            <a:avLst/>
          </a:prstGeom>
          <a:noFill/>
        </p:spPr>
        <p:txBody>
          <a:bodyPr wrap="square" rtlCol="0">
            <a:spAutoFit/>
          </a:bodyPr>
          <a:lstStyle/>
          <a:p>
            <a:r>
              <a:rPr lang="zh-CN" altLang="en-US"/>
              <a:t>点击“工作台”→点击“过程管理”→“报告批阅”→查看学生报告内容→点击“审批通过”或“退回修改”</a:t>
            </a:r>
          </a:p>
          <a:p>
            <a:r>
              <a:rPr lang="zh-CN" altLang="en-US"/>
              <a:t>或者</a:t>
            </a:r>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p>
        </p:txBody>
      </p:sp>
      <p:pic>
        <p:nvPicPr>
          <p:cNvPr id="3" name="图片 -2147482608"/>
          <p:cNvPicPr>
            <a:picLocks noChangeAspect="1"/>
          </p:cNvPicPr>
          <p:nvPr/>
        </p:nvPicPr>
        <p:blipFill>
          <a:blip r:embed="rId2"/>
          <a:stretch>
            <a:fillRect/>
          </a:stretch>
        </p:blipFill>
        <p:spPr>
          <a:xfrm>
            <a:off x="104775" y="600710"/>
            <a:ext cx="6840855" cy="36188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382385" cy="393700"/>
          </a:xfrm>
        </p:spPr>
        <p:txBody>
          <a:bodyPr/>
          <a:lstStyle/>
          <a:p>
            <a:r>
              <a:rPr lang="en-US">
                <a:sym typeface="+mn-ea"/>
              </a:rPr>
              <a:t>4.1 </a:t>
            </a:r>
            <a:r>
              <a:rPr lang="zh-CN">
                <a:sym typeface="+mn-ea"/>
              </a:rPr>
              <a:t>指导老师移动端操作-工作台-</a:t>
            </a:r>
            <a:r>
              <a:rPr lang="zh-CN">
                <a:sym typeface="微软雅黑" panose="020B0503020204020204" pitchFamily="34" charset="-122"/>
              </a:rPr>
              <a:t>实习成绩鉴定（指导老师鉴定）</a:t>
            </a:r>
            <a:endParaRPr lang="zh-CN">
              <a:sym typeface="+mn-ea"/>
            </a:endParaRPr>
          </a:p>
        </p:txBody>
      </p:sp>
      <p:sp>
        <p:nvSpPr>
          <p:cNvPr id="4" name="文本框 3"/>
          <p:cNvSpPr txBox="1"/>
          <p:nvPr/>
        </p:nvSpPr>
        <p:spPr>
          <a:xfrm>
            <a:off x="6839585" y="600710"/>
            <a:ext cx="2133600" cy="3784600"/>
          </a:xfrm>
          <a:prstGeom prst="rect">
            <a:avLst/>
          </a:prstGeom>
          <a:noFill/>
        </p:spPr>
        <p:txBody>
          <a:bodyPr wrap="square" rtlCol="0">
            <a:spAutoFit/>
          </a:bodyPr>
          <a:lstStyle/>
          <a:p>
            <a:r>
              <a:rPr lang="zh-CN" altLang="en-US"/>
              <a:t>点击“工作台”→点击“过程管理”→“成绩鉴定”→点击“指导老师鉴定”→点击“去鉴定”→根据设置的评分维度进行打分或者评语→点击“提交鉴定”</a:t>
            </a:r>
          </a:p>
          <a:p>
            <a:r>
              <a:rPr lang="zh-CN" altLang="en-US">
                <a:solidFill>
                  <a:schemeClr val="tx1"/>
                </a:solidFill>
              </a:rPr>
              <a:t>或者</a:t>
            </a:r>
          </a:p>
          <a:p>
            <a:r>
              <a:rPr lang="zh-CN" altLang="en-US">
                <a:solidFill>
                  <a:schemeClr val="tx1"/>
                </a:solidFill>
              </a:rPr>
              <a:t>点击待办事项下的成绩鉴定去操作</a:t>
            </a:r>
          </a:p>
          <a:p>
            <a:r>
              <a:rPr lang="zh-CN" altLang="en-US">
                <a:solidFill>
                  <a:srgbClr val="FF0000"/>
                </a:solidFill>
              </a:rPr>
              <a:t>说明：如果创建计划的管理老师未选择成绩鉴定模块或成绩鉴定表不要求指导老师鉴定，则无需操作</a:t>
            </a:r>
          </a:p>
        </p:txBody>
      </p:sp>
      <p:pic>
        <p:nvPicPr>
          <p:cNvPr id="3" name="图片 -2147482607"/>
          <p:cNvPicPr>
            <a:picLocks noChangeAspect="1"/>
          </p:cNvPicPr>
          <p:nvPr/>
        </p:nvPicPr>
        <p:blipFill>
          <a:blip r:embed="rId2"/>
          <a:stretch>
            <a:fillRect/>
          </a:stretch>
        </p:blipFill>
        <p:spPr>
          <a:xfrm>
            <a:off x="187960" y="605790"/>
            <a:ext cx="6652260" cy="36988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2"/>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通讯录及实习、系统、互动消息</a:t>
            </a:r>
          </a:p>
        </p:txBody>
      </p:sp>
      <p:sp>
        <p:nvSpPr>
          <p:cNvPr id="4" name="文本框 3"/>
          <p:cNvSpPr txBox="1"/>
          <p:nvPr/>
        </p:nvSpPr>
        <p:spPr>
          <a:xfrm>
            <a:off x="6839585" y="600710"/>
            <a:ext cx="2133600" cy="3291840"/>
          </a:xfrm>
          <a:prstGeom prst="rect">
            <a:avLst/>
          </a:prstGeom>
          <a:noFill/>
        </p:spPr>
        <p:txBody>
          <a:bodyPr wrap="square" rtlCol="0">
            <a:spAutoFit/>
          </a:bodyPr>
          <a:lstStyle/>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p>
        </p:txBody>
      </p:sp>
      <p:pic>
        <p:nvPicPr>
          <p:cNvPr id="7" name="图片 6"/>
          <p:cNvPicPr>
            <a:picLocks noChangeAspect="1"/>
          </p:cNvPicPr>
          <p:nvPr/>
        </p:nvPicPr>
        <p:blipFill>
          <a:blip r:embed="rId2"/>
          <a:stretch>
            <a:fillRect/>
          </a:stretch>
        </p:blipFill>
        <p:spPr>
          <a:xfrm>
            <a:off x="4573905" y="571500"/>
            <a:ext cx="2034540" cy="1740535"/>
          </a:xfrm>
          <a:prstGeom prst="rect">
            <a:avLst/>
          </a:prstGeom>
        </p:spPr>
      </p:pic>
      <p:pic>
        <p:nvPicPr>
          <p:cNvPr id="8" name="图片 7"/>
          <p:cNvPicPr>
            <a:picLocks noChangeAspect="1"/>
          </p:cNvPicPr>
          <p:nvPr/>
        </p:nvPicPr>
        <p:blipFill>
          <a:blip r:embed="rId3"/>
          <a:stretch>
            <a:fillRect/>
          </a:stretch>
        </p:blipFill>
        <p:spPr>
          <a:xfrm>
            <a:off x="4580255" y="2405380"/>
            <a:ext cx="2028190" cy="2166620"/>
          </a:xfrm>
          <a:prstGeom prst="rect">
            <a:avLst/>
          </a:prstGeom>
        </p:spPr>
      </p:pic>
      <p:pic>
        <p:nvPicPr>
          <p:cNvPr id="9" name="图片 8"/>
          <p:cNvPicPr>
            <a:picLocks noChangeAspect="1"/>
          </p:cNvPicPr>
          <p:nvPr/>
        </p:nvPicPr>
        <p:blipFill>
          <a:blip r:embed="rId4"/>
          <a:stretch>
            <a:fillRect/>
          </a:stretch>
        </p:blipFill>
        <p:spPr>
          <a:xfrm>
            <a:off x="104775" y="571500"/>
            <a:ext cx="2012950" cy="4001135"/>
          </a:xfrm>
          <a:prstGeom prst="rect">
            <a:avLst/>
          </a:prstGeom>
        </p:spPr>
      </p:pic>
      <p:pic>
        <p:nvPicPr>
          <p:cNvPr id="10" name="图片 9"/>
          <p:cNvPicPr>
            <a:picLocks noChangeAspect="1"/>
          </p:cNvPicPr>
          <p:nvPr/>
        </p:nvPicPr>
        <p:blipFill>
          <a:blip r:embed="rId5"/>
          <a:stretch>
            <a:fillRect/>
          </a:stretch>
        </p:blipFill>
        <p:spPr>
          <a:xfrm>
            <a:off x="2117725" y="571500"/>
            <a:ext cx="2294890" cy="400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公告</a:t>
            </a:r>
          </a:p>
        </p:txBody>
      </p:sp>
      <p:sp>
        <p:nvSpPr>
          <p:cNvPr id="4" name="文本框 3"/>
          <p:cNvSpPr txBox="1"/>
          <p:nvPr/>
        </p:nvSpPr>
        <p:spPr>
          <a:xfrm>
            <a:off x="6839585" y="600710"/>
            <a:ext cx="2133600" cy="2061210"/>
          </a:xfrm>
          <a:prstGeom prst="rect">
            <a:avLst/>
          </a:prstGeom>
          <a:noFill/>
        </p:spPr>
        <p:txBody>
          <a:bodyPr wrap="square" rtlCol="0">
            <a:spAutoFit/>
          </a:bodyPr>
          <a:lstStyle/>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p>
        </p:txBody>
      </p:sp>
      <p:pic>
        <p:nvPicPr>
          <p:cNvPr id="3" name="图片 2"/>
          <p:cNvPicPr>
            <a:picLocks noChangeAspect="1"/>
          </p:cNvPicPr>
          <p:nvPr/>
        </p:nvPicPr>
        <p:blipFill>
          <a:blip r:embed="rId2"/>
          <a:stretch>
            <a:fillRect/>
          </a:stretch>
        </p:blipFill>
        <p:spPr>
          <a:xfrm>
            <a:off x="190500" y="527050"/>
            <a:ext cx="1932305" cy="4105275"/>
          </a:xfrm>
          <a:prstGeom prst="rect">
            <a:avLst/>
          </a:prstGeom>
        </p:spPr>
      </p:pic>
      <p:pic>
        <p:nvPicPr>
          <p:cNvPr id="5" name="图片 4"/>
          <p:cNvPicPr>
            <a:picLocks noChangeAspect="1"/>
          </p:cNvPicPr>
          <p:nvPr/>
        </p:nvPicPr>
        <p:blipFill>
          <a:blip r:embed="rId3"/>
          <a:stretch>
            <a:fillRect/>
          </a:stretch>
        </p:blipFill>
        <p:spPr>
          <a:xfrm>
            <a:off x="2337435" y="527050"/>
            <a:ext cx="2093595" cy="4104640"/>
          </a:xfrm>
          <a:prstGeom prst="rect">
            <a:avLst/>
          </a:prstGeom>
        </p:spPr>
      </p:pic>
      <p:pic>
        <p:nvPicPr>
          <p:cNvPr id="6" name="图片 5"/>
          <p:cNvPicPr>
            <a:picLocks noChangeAspect="1"/>
          </p:cNvPicPr>
          <p:nvPr/>
        </p:nvPicPr>
        <p:blipFill>
          <a:blip r:embed="rId4"/>
          <a:stretch>
            <a:fillRect/>
          </a:stretch>
        </p:blipFill>
        <p:spPr>
          <a:xfrm>
            <a:off x="4594860" y="527050"/>
            <a:ext cx="2081530" cy="4104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校友建设</a:t>
            </a:r>
          </a:p>
        </p:txBody>
      </p:sp>
      <p:sp>
        <p:nvSpPr>
          <p:cNvPr id="4" name="文本框 3"/>
          <p:cNvSpPr txBox="1"/>
          <p:nvPr/>
        </p:nvSpPr>
        <p:spPr>
          <a:xfrm>
            <a:off x="6839585" y="600710"/>
            <a:ext cx="2133600" cy="1568450"/>
          </a:xfrm>
          <a:prstGeom prst="rect">
            <a:avLst/>
          </a:prstGeom>
          <a:noFill/>
        </p:spPr>
        <p:txBody>
          <a:bodyPr wrap="square" rtlCol="0">
            <a:spAutoFit/>
          </a:bodyPr>
          <a:lstStyle/>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2"/>
          <a:stretch>
            <a:fillRect/>
          </a:stretch>
        </p:blipFill>
        <p:spPr>
          <a:xfrm>
            <a:off x="104775" y="544830"/>
            <a:ext cx="1888490" cy="4053840"/>
          </a:xfrm>
          <a:prstGeom prst="rect">
            <a:avLst/>
          </a:prstGeom>
        </p:spPr>
      </p:pic>
      <p:pic>
        <p:nvPicPr>
          <p:cNvPr id="8" name="图片 7"/>
          <p:cNvPicPr>
            <a:picLocks noChangeAspect="1"/>
          </p:cNvPicPr>
          <p:nvPr/>
        </p:nvPicPr>
        <p:blipFill>
          <a:blip r:embed="rId3"/>
          <a:stretch>
            <a:fillRect/>
          </a:stretch>
        </p:blipFill>
        <p:spPr>
          <a:xfrm>
            <a:off x="2355850" y="544830"/>
            <a:ext cx="1963420" cy="4053840"/>
          </a:xfrm>
          <a:prstGeom prst="rect">
            <a:avLst/>
          </a:prstGeom>
        </p:spPr>
      </p:pic>
      <p:pic>
        <p:nvPicPr>
          <p:cNvPr id="9" name="图片 8"/>
          <p:cNvPicPr>
            <a:picLocks noChangeAspect="1"/>
          </p:cNvPicPr>
          <p:nvPr/>
        </p:nvPicPr>
        <p:blipFill>
          <a:blip r:embed="rId4"/>
          <a:stretch>
            <a:fillRect/>
          </a:stretch>
        </p:blipFill>
        <p:spPr>
          <a:xfrm>
            <a:off x="4681855" y="544830"/>
            <a:ext cx="1873885" cy="405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互动</a:t>
            </a:r>
          </a:p>
        </p:txBody>
      </p:sp>
      <p:sp>
        <p:nvSpPr>
          <p:cNvPr id="3" name="文本框 2"/>
          <p:cNvSpPr txBox="1"/>
          <p:nvPr/>
        </p:nvSpPr>
        <p:spPr>
          <a:xfrm>
            <a:off x="6839585" y="600710"/>
            <a:ext cx="2133600" cy="1814830"/>
          </a:xfrm>
          <a:prstGeom prst="rect">
            <a:avLst/>
          </a:prstGeom>
          <a:noFill/>
        </p:spPr>
        <p:txBody>
          <a:bodyPr wrap="square" rtlCol="0">
            <a:spAutoFit/>
          </a:bodyPr>
          <a:lstStyle/>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5" name="图片 4"/>
          <p:cNvPicPr>
            <a:picLocks noChangeAspect="1"/>
          </p:cNvPicPr>
          <p:nvPr/>
        </p:nvPicPr>
        <p:blipFill>
          <a:blip r:embed="rId2"/>
          <a:stretch>
            <a:fillRect/>
          </a:stretch>
        </p:blipFill>
        <p:spPr>
          <a:xfrm>
            <a:off x="104775" y="600710"/>
            <a:ext cx="1850390" cy="4020185"/>
          </a:xfrm>
          <a:prstGeom prst="rect">
            <a:avLst/>
          </a:prstGeom>
        </p:spPr>
      </p:pic>
      <p:pic>
        <p:nvPicPr>
          <p:cNvPr id="6" name="图片 5"/>
          <p:cNvPicPr>
            <a:picLocks noChangeAspect="1"/>
          </p:cNvPicPr>
          <p:nvPr/>
        </p:nvPicPr>
        <p:blipFill>
          <a:blip r:embed="rId3"/>
          <a:stretch>
            <a:fillRect/>
          </a:stretch>
        </p:blipFill>
        <p:spPr>
          <a:xfrm>
            <a:off x="2046605" y="600710"/>
            <a:ext cx="1842135" cy="4019550"/>
          </a:xfrm>
          <a:prstGeom prst="rect">
            <a:avLst/>
          </a:prstGeom>
        </p:spPr>
      </p:pic>
      <p:pic>
        <p:nvPicPr>
          <p:cNvPr id="10" name="图片 9"/>
          <p:cNvPicPr>
            <a:picLocks noChangeAspect="1"/>
          </p:cNvPicPr>
          <p:nvPr/>
        </p:nvPicPr>
        <p:blipFill>
          <a:blip r:embed="rId4"/>
          <a:stretch>
            <a:fillRect/>
          </a:stretch>
        </p:blipFill>
        <p:spPr>
          <a:xfrm>
            <a:off x="4013200" y="600710"/>
            <a:ext cx="2762885" cy="1860550"/>
          </a:xfrm>
          <a:prstGeom prst="rect">
            <a:avLst/>
          </a:prstGeom>
        </p:spPr>
      </p:pic>
      <p:pic>
        <p:nvPicPr>
          <p:cNvPr id="11" name="图片 10"/>
          <p:cNvPicPr>
            <a:picLocks noChangeAspect="1"/>
          </p:cNvPicPr>
          <p:nvPr/>
        </p:nvPicPr>
        <p:blipFill>
          <a:blip r:embed="rId5"/>
          <a:stretch>
            <a:fillRect/>
          </a:stretch>
        </p:blipFill>
        <p:spPr>
          <a:xfrm>
            <a:off x="4012565" y="2528570"/>
            <a:ext cx="2763520" cy="2091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客服与反馈</a:t>
            </a:r>
          </a:p>
        </p:txBody>
      </p:sp>
      <p:sp>
        <p:nvSpPr>
          <p:cNvPr id="4" name="文本框 3"/>
          <p:cNvSpPr txBox="1"/>
          <p:nvPr/>
        </p:nvSpPr>
        <p:spPr>
          <a:xfrm>
            <a:off x="6470650" y="681355"/>
            <a:ext cx="2133600" cy="3291840"/>
          </a:xfrm>
          <a:prstGeom prst="rect">
            <a:avLst/>
          </a:prstGeom>
          <a:noFill/>
        </p:spPr>
        <p:txBody>
          <a:bodyPr wrap="square" rtlCol="0">
            <a:spAutoFit/>
          </a:bodyPr>
          <a:lstStyle/>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p>
        </p:txBody>
      </p:sp>
      <p:pic>
        <p:nvPicPr>
          <p:cNvPr id="7" name="图片 6"/>
          <p:cNvPicPr>
            <a:picLocks noChangeAspect="1"/>
          </p:cNvPicPr>
          <p:nvPr/>
        </p:nvPicPr>
        <p:blipFill>
          <a:blip r:embed="rId2"/>
          <a:stretch>
            <a:fillRect/>
          </a:stretch>
        </p:blipFill>
        <p:spPr>
          <a:xfrm>
            <a:off x="3583305" y="466090"/>
            <a:ext cx="2038985" cy="4373245"/>
          </a:xfrm>
          <a:prstGeom prst="rect">
            <a:avLst/>
          </a:prstGeom>
        </p:spPr>
      </p:pic>
      <p:pic>
        <p:nvPicPr>
          <p:cNvPr id="8" name="图片 7"/>
          <p:cNvPicPr>
            <a:picLocks noChangeAspect="1"/>
          </p:cNvPicPr>
          <p:nvPr/>
        </p:nvPicPr>
        <p:blipFill>
          <a:blip r:embed="rId3"/>
          <a:stretch>
            <a:fillRect/>
          </a:stretch>
        </p:blipFill>
        <p:spPr>
          <a:xfrm>
            <a:off x="710565" y="466090"/>
            <a:ext cx="2028190" cy="4373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6061075" cy="393700"/>
          </a:xfrm>
        </p:spPr>
        <p:txBody>
          <a:bodyPr/>
          <a:lstStyle/>
          <a:p>
            <a:r>
              <a:rPr lang="en-US">
                <a:sym typeface="+mn-ea"/>
              </a:rPr>
              <a:t>4.4 </a:t>
            </a:r>
            <a:r>
              <a:rPr lang="zh-CN">
                <a:sym typeface="+mn-ea"/>
              </a:rPr>
              <a:t>指导老师移动端操作</a:t>
            </a:r>
            <a:r>
              <a:rPr lang="en-US" altLang="zh-CN">
                <a:sym typeface="+mn-ea"/>
              </a:rPr>
              <a:t>-</a:t>
            </a:r>
            <a:r>
              <a:rPr lang="zh-CN">
                <a:sym typeface="+mn-ea"/>
              </a:rPr>
              <a:t>管理角色切换</a:t>
            </a:r>
          </a:p>
        </p:txBody>
      </p:sp>
      <p:sp>
        <p:nvSpPr>
          <p:cNvPr id="4" name="文本框 3"/>
          <p:cNvSpPr txBox="1"/>
          <p:nvPr/>
        </p:nvSpPr>
        <p:spPr>
          <a:xfrm>
            <a:off x="6807835" y="908050"/>
            <a:ext cx="2133600" cy="2799715"/>
          </a:xfrm>
          <a:prstGeom prst="rect">
            <a:avLst/>
          </a:prstGeom>
          <a:noFill/>
        </p:spPr>
        <p:txBody>
          <a:bodyPr wrap="square" rtlCol="0">
            <a:spAutoFit/>
          </a:bodyPr>
          <a:lstStyle/>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p>
        </p:txBody>
      </p:sp>
      <p:pic>
        <p:nvPicPr>
          <p:cNvPr id="3" name="图片 -2147482605"/>
          <p:cNvPicPr>
            <a:picLocks noChangeAspect="1"/>
          </p:cNvPicPr>
          <p:nvPr/>
        </p:nvPicPr>
        <p:blipFill>
          <a:blip r:embed="rId2"/>
          <a:stretch>
            <a:fillRect/>
          </a:stretch>
        </p:blipFill>
        <p:spPr>
          <a:xfrm>
            <a:off x="259080" y="908050"/>
            <a:ext cx="6505575" cy="32029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3"/>
          <a:srcRect l="11929" t="5841" r="17577" b="54250"/>
          <a:stretch>
            <a:fillRect/>
          </a:stretch>
        </p:blipFill>
        <p:spPr bwMode="auto">
          <a:xfrm>
            <a:off x="-1476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p>
          </p:txBody>
        </p:sp>
        <p:pic>
          <p:nvPicPr>
            <p:cNvPr id="32" name="图片 31" descr="红色1"/>
            <p:cNvPicPr>
              <a:picLocks noChangeAspect="1"/>
            </p:cNvPicPr>
            <p:nvPr/>
          </p:nvPicPr>
          <p:blipFill>
            <a:blip r:embed="rId4"/>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p>
        </p:txBody>
      </p:sp>
      <p:sp>
        <p:nvSpPr>
          <p:cNvPr id="19" name="同侧圆角矩形 18"/>
          <p:cNvSpPr/>
          <p:nvPr/>
        </p:nvSpPr>
        <p:spPr>
          <a:xfrm>
            <a:off x="692785" y="4046220"/>
            <a:ext cx="2784475"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9544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p>
        </p:txBody>
      </p:sp>
      <p:sp>
        <p:nvSpPr>
          <p:cNvPr id="27" name="矩形 26"/>
          <p:cNvSpPr/>
          <p:nvPr/>
        </p:nvSpPr>
        <p:spPr>
          <a:xfrm>
            <a:off x="4414520" y="3882390"/>
            <a:ext cx="4072255" cy="80391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lstStyle/>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lstStyle/>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lstStyle/>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lstStyle/>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p>
        </p:txBody>
      </p:sp>
      <p:sp>
        <p:nvSpPr>
          <p:cNvPr id="90" name="TextBox 23"/>
          <p:cNvSpPr txBox="1"/>
          <p:nvPr/>
        </p:nvSpPr>
        <p:spPr>
          <a:xfrm>
            <a:off x="1789898" y="2355297"/>
            <a:ext cx="319859" cy="322580"/>
          </a:xfrm>
          <a:prstGeom prst="rect">
            <a:avLst/>
          </a:prstGeom>
          <a:noFill/>
        </p:spPr>
        <p:txBody>
          <a:bodyPr wrap="square" lIns="0" tIns="0" rIns="0" bIns="0" rtlCol="0">
            <a:spAutoFit/>
          </a:bodyPr>
          <a:lstStyle/>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lstStyle/>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lstStyle/>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lstStyle/>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lstStyle/>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lstStyle/>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lstStyle/>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lstStyle/>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lstStyle/>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lstStyle/>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p>
            </p:txBody>
          </p:sp>
        </p:grpSp>
        <p:pic>
          <p:nvPicPr>
            <p:cNvPr id="14" name="图片 13" descr="红色1"/>
            <p:cNvPicPr>
              <a:picLocks noChangeAspect="1"/>
            </p:cNvPicPr>
            <p:nvPr/>
          </p:nvPicPr>
          <p:blipFill>
            <a:blip r:embed="rId2"/>
            <a:stretch>
              <a:fillRect/>
            </a:stretch>
          </p:blipFill>
          <p:spPr>
            <a:xfrm>
              <a:off x="17432" y="277"/>
              <a:ext cx="929" cy="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登录指南</a:t>
            </a:r>
            <a:r>
              <a:rPr lang="en-US" altLang="zh-CN"/>
              <a:t>-</a:t>
            </a:r>
            <a:r>
              <a:rPr lang="zh-CN" altLang="en-US"/>
              <a:t>电脑网页端</a:t>
            </a:r>
          </a:p>
        </p:txBody>
      </p:sp>
      <p:sp>
        <p:nvSpPr>
          <p:cNvPr id="4" name="文本框 3"/>
          <p:cNvSpPr txBox="1"/>
          <p:nvPr/>
        </p:nvSpPr>
        <p:spPr>
          <a:xfrm>
            <a:off x="574675" y="681038"/>
            <a:ext cx="7735888" cy="2991588"/>
          </a:xfrm>
          <a:prstGeom prst="rect">
            <a:avLst/>
          </a:prstGeom>
          <a:noFill/>
        </p:spPr>
        <p:txBody>
          <a:bodyPr wrap="square">
            <a:spAutoFit/>
          </a:bodyPr>
          <a:lstStyle/>
          <a:p>
            <a:pPr marR="0" algn="ctr" defTabSz="914400" hangingPunct="0">
              <a:buClrTx/>
              <a:buSzTx/>
              <a:buFont typeface="Arial" panose="020B0604020202020204" pitchFamily="34" charset="0"/>
              <a:buNone/>
              <a:defRPr/>
            </a:pPr>
            <a:r>
              <a:rPr kumimoji="0" lang="zh-CN" altLang="en-US" sz="2400" kern="1200" cap="none" spc="0" normalizeH="0" baseline="0" noProof="0"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dirty="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dirty="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a:t>
            </a:r>
            <a:r>
              <a:rPr kumimoji="0" lang="zh-CN" altLang="en-US" sz="1800" b="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登录</a:t>
            </a:r>
            <a:endParaRPr kumimoji="0" lang="en-US" altLang="zh-CN" sz="1800" b="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lang="zh-CN" altLang="en-US" sz="1800" b="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rPr>
              <a:t>账号：教师</a:t>
            </a:r>
            <a:r>
              <a:rPr lang="zh-CN" altLang="en-US" sz="1800" b="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rPr>
              <a:t>工号；初始密码</a:t>
            </a:r>
            <a:r>
              <a:rPr lang="zh-CN" altLang="en-US" sz="1800" b="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rPr>
              <a:t>：</a:t>
            </a:r>
            <a:r>
              <a:rPr lang="en-US" altLang="zh-CN" sz="1800" b="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rPr>
              <a:t>xyb123456</a:t>
            </a:r>
            <a:endParaRPr kumimoji="0" lang="en-US" altLang="zh-CN" sz="1800" b="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dirty="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登录指南</a:t>
            </a:r>
            <a:r>
              <a:rPr lang="en-US" altLang="zh-CN"/>
              <a:t>-</a:t>
            </a:r>
            <a:r>
              <a:rPr lang="zh-CN" altLang="en-US"/>
              <a:t>电脑网页端</a:t>
            </a:r>
          </a:p>
        </p:txBody>
      </p:sp>
      <p:pic>
        <p:nvPicPr>
          <p:cNvPr id="11" name="图片 10"/>
          <p:cNvPicPr>
            <a:picLocks noChangeAspect="1"/>
          </p:cNvPicPr>
          <p:nvPr/>
        </p:nvPicPr>
        <p:blipFill>
          <a:blip r:embed="rId2"/>
          <a:stretch>
            <a:fillRect/>
          </a:stretch>
        </p:blipFill>
        <p:spPr>
          <a:xfrm>
            <a:off x="3382010" y="2517775"/>
            <a:ext cx="5514340" cy="2256790"/>
          </a:xfrm>
          <a:prstGeom prst="rect">
            <a:avLst/>
          </a:prstGeom>
        </p:spPr>
      </p:pic>
      <p:sp>
        <p:nvSpPr>
          <p:cNvPr id="12" name="文本框 11"/>
          <p:cNvSpPr txBox="1"/>
          <p:nvPr/>
        </p:nvSpPr>
        <p:spPr>
          <a:xfrm>
            <a:off x="1256665" y="2891790"/>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p>
        </p:txBody>
      </p:sp>
      <p:cxnSp>
        <p:nvCxnSpPr>
          <p:cNvPr id="13" name="直接箭头连接符 12"/>
          <p:cNvCxnSpPr/>
          <p:nvPr/>
        </p:nvCxnSpPr>
        <p:spPr>
          <a:xfrm>
            <a:off x="4288790" y="3307715"/>
            <a:ext cx="390525" cy="2139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48535" y="3923030"/>
            <a:ext cx="1971675" cy="337185"/>
          </a:xfrm>
          <a:prstGeom prst="rect">
            <a:avLst/>
          </a:prstGeom>
          <a:noFill/>
          <a:effectLst>
            <a:glow rad="1079500">
              <a:schemeClr val="accent3">
                <a:satMod val="175000"/>
                <a:alpha val="100000"/>
              </a:schemeClr>
            </a:glow>
          </a:effectLst>
        </p:spPr>
        <p:txBody>
          <a:bodyPr wrap="square" rtlCol="0">
            <a:spAutoFit/>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p>
        </p:txBody>
      </p:sp>
      <p:cxnSp>
        <p:nvCxnSpPr>
          <p:cNvPr id="15" name="直接箭头连接符 14"/>
          <p:cNvCxnSpPr/>
          <p:nvPr/>
        </p:nvCxnSpPr>
        <p:spPr>
          <a:xfrm flipV="1">
            <a:off x="4304030" y="3923030"/>
            <a:ext cx="360045" cy="1797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3"/>
          <a:stretch>
            <a:fillRect/>
          </a:stretch>
        </p:blipFill>
        <p:spPr>
          <a:xfrm>
            <a:off x="332105" y="466090"/>
            <a:ext cx="6615430" cy="2032635"/>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6238240" y="771525"/>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8" name="直接箭头连接符 17"/>
          <p:cNvCxnSpPr/>
          <p:nvPr/>
        </p:nvCxnSpPr>
        <p:spPr>
          <a:xfrm flipH="1" flipV="1">
            <a:off x="5380990" y="676910"/>
            <a:ext cx="774700" cy="3105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54,&quot;width&quot;:2934}"/>
</p:tagLst>
</file>

<file path=ppt/tags/tag12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870,&quot;width&quot;:3870}"/>
</p:tagLst>
</file>

<file path=ppt/tags/tag12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47,&quot;width&quot;:826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2445</Words>
  <Application>Microsoft Macintosh PowerPoint</Application>
  <PresentationFormat>全屏显示(16:9)</PresentationFormat>
  <Paragraphs>266</Paragraphs>
  <Slides>46</Slides>
  <Notes>4</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46</vt:i4>
      </vt:variant>
    </vt:vector>
  </HeadingPairs>
  <TitlesOfParts>
    <vt:vector size="66" baseType="lpstr">
      <vt:lpstr>Arial</vt:lpstr>
      <vt:lpstr>Calibri</vt:lpstr>
      <vt:lpstr>DengXian</vt:lpstr>
      <vt:lpstr>DengXian Light</vt:lpstr>
      <vt:lpstr>DIN Alternate</vt:lpstr>
      <vt:lpstr>Microsoft YaHei Bold</vt:lpstr>
      <vt:lpstr>Microsoft YaHei Regular</vt:lpstr>
      <vt:lpstr>Noto Serif CJK SC</vt:lpstr>
      <vt:lpstr>Times New Roman</vt:lpstr>
      <vt:lpstr>Wingdings</vt:lpstr>
      <vt:lpstr>方正黑体简体</vt:lpstr>
      <vt:lpstr>宋体</vt:lpstr>
      <vt:lpstr>微软雅黑</vt:lpstr>
      <vt:lpstr>文鼎中楷体</vt:lpstr>
      <vt:lpstr>字魂105号-简雅黑</vt:lpstr>
      <vt:lpstr>Office 主题</vt:lpstr>
      <vt:lpstr>1_自定义设计方案</vt:lpstr>
      <vt:lpstr>Office 主题</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3.1 指导老师电脑网页操作-过程管理-实习计划查看</vt:lpstr>
      <vt:lpstr>3.1 指导老师电脑网页操作-过程管理-报名审核</vt:lpstr>
      <vt:lpstr>3.1 指导老师电脑网页操作-过程管理-报名审核</vt:lpstr>
      <vt:lpstr>3.1 指导老师电脑网页操作-过程管理-周日志批阅</vt:lpstr>
      <vt:lpstr>3.1 指导老师电脑网页操作-过程管理-周日志批阅</vt:lpstr>
      <vt:lpstr>3.1 指导老师电脑网页操作-过程管理-三方协议</vt:lpstr>
      <vt:lpstr>3.1 指导老师电脑网页操作-过程管理-实习报告批阅</vt:lpstr>
      <vt:lpstr>3.1 指导老师电脑网页操作-过程管理-实习报告批阅</vt:lpstr>
      <vt:lpstr>3.1 指导老师电脑网页操作-过程管理-实习成绩鉴定</vt:lpstr>
      <vt:lpstr>3.1 指导老师电脑网页操作-过程管理-实习成绩鉴定</vt:lpstr>
      <vt:lpstr>3.2 指导老师电脑网页操作-我的实习生</vt:lpstr>
      <vt:lpstr>3.2 指导老师电脑网页操作-我的实习生</vt:lpstr>
      <vt:lpstr>3.3 指导老师电脑网页操作-签到统计</vt:lpstr>
      <vt:lpstr>3.3 指导老师电脑网页操作-签到统计</vt:lpstr>
      <vt:lpstr>3.4 指导老师电脑网页操作-统计报表</vt:lpstr>
      <vt:lpstr>3.4 指导老师电脑网页操作-统计报表</vt:lpstr>
      <vt:lpstr>3.5 指导老师电脑网页操作-发布公告</vt:lpstr>
      <vt:lpstr>3.5 指导老师电脑网页操作-发布公告</vt:lpstr>
      <vt:lpstr>3.5 指导老师电脑网页操作-发布公告</vt:lpstr>
      <vt:lpstr>3.6 指导老师电脑网页操作-问卷调查</vt:lpstr>
      <vt:lpstr>PowerPoint 演示文稿</vt:lpstr>
      <vt:lpstr>4.1 指导老师移动端操作-工作台-报名审核</vt:lpstr>
      <vt:lpstr>4.1 指导老师移动端操作-工作台-周日志批阅</vt:lpstr>
      <vt:lpstr>4.1 指导老师移动端操作-工作台-签到统计</vt:lpstr>
      <vt:lpstr>4.1 指导老师移动端操作-工作台-三方协议</vt:lpstr>
      <vt:lpstr>4.1 指导老师移动端操作-工作台-实习报告批阅</vt:lpstr>
      <vt:lpstr>4.1 指导老师移动端操作-工作台-实习成绩鉴定（指导老师鉴定）</vt:lpstr>
      <vt:lpstr>4.2 指导老师移动端操作-消息-通讯录及实习、系统、互动消息</vt:lpstr>
      <vt:lpstr>4.2 指导老师移动端操作-消息-公告</vt:lpstr>
      <vt:lpstr>4.3 指导老师移动端操作-我的-校友建设</vt:lpstr>
      <vt:lpstr>4.3 指导老师移动端操作-我的-互动</vt:lpstr>
      <vt:lpstr>4.3 指导老师移动端操作-我的-客服与反馈</vt:lpstr>
      <vt:lpstr>4.4 指导老师移动端操作-管理角色切换</vt:lpstr>
      <vt:lpstr>PowerPoint 演示文稿</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Microsoft Office User</cp:lastModifiedBy>
  <cp:revision>554</cp:revision>
  <dcterms:created xsi:type="dcterms:W3CDTF">2017-01-09T09:44:00Z</dcterms:created>
  <dcterms:modified xsi:type="dcterms:W3CDTF">2023-05-28T09:14:15Z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420A22CB03F84D58A8D258495EAE80CA</vt:lpwstr>
  </property>
</Properties>
</file>